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4" r:id="rId5"/>
    <p:sldId id="265" r:id="rId6"/>
    <p:sldId id="257" r:id="rId7"/>
    <p:sldId id="263" r:id="rId8"/>
    <p:sldId id="260" r:id="rId9"/>
    <p:sldId id="262" r:id="rId10"/>
    <p:sldId id="261" r:id="rId11"/>
    <p:sldId id="266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mlop" initials="l" lastIdx="1" clrIdx="0">
    <p:extLst>
      <p:ext uri="{19B8F6BF-5375-455C-9EA6-DF929625EA0E}">
        <p15:presenceInfo xmlns:p15="http://schemas.microsoft.com/office/powerpoint/2012/main" userId="lumlo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2" autoAdjust="0"/>
    <p:restoredTop sz="94660"/>
  </p:normalViewPr>
  <p:slideViewPr>
    <p:cSldViewPr snapToGrid="0">
      <p:cViewPr>
        <p:scale>
          <a:sx n="75" d="100"/>
          <a:sy n="75" d="100"/>
        </p:scale>
        <p:origin x="3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02T14:26:24.997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02T14:26:24.997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02T14:26:24.997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124E-1D26-44A8-A81A-B6D1C2EB0D43}" type="datetimeFigureOut">
              <a:rPr lang="de-DE" smtClean="0"/>
              <a:t>03.07.2018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8202-72C7-49EF-A402-3D684C986A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22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124E-1D26-44A8-A81A-B6D1C2EB0D43}" type="datetimeFigureOut">
              <a:rPr lang="de-DE" smtClean="0"/>
              <a:t>03.07.2018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8202-72C7-49EF-A402-3D684C986A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45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124E-1D26-44A8-A81A-B6D1C2EB0D43}" type="datetimeFigureOut">
              <a:rPr lang="de-DE" smtClean="0"/>
              <a:t>03.07.2018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8202-72C7-49EF-A402-3D684C986A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58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124E-1D26-44A8-A81A-B6D1C2EB0D43}" type="datetimeFigureOut">
              <a:rPr lang="de-DE" smtClean="0"/>
              <a:t>03.07.2018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8202-72C7-49EF-A402-3D684C986A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878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124E-1D26-44A8-A81A-B6D1C2EB0D43}" type="datetimeFigureOut">
              <a:rPr lang="de-DE" smtClean="0"/>
              <a:t>03.07.2018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8202-72C7-49EF-A402-3D684C986A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553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124E-1D26-44A8-A81A-B6D1C2EB0D43}" type="datetimeFigureOut">
              <a:rPr lang="de-DE" smtClean="0"/>
              <a:t>03.07.2018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8202-72C7-49EF-A402-3D684C986A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45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124E-1D26-44A8-A81A-B6D1C2EB0D43}" type="datetimeFigureOut">
              <a:rPr lang="de-DE" smtClean="0"/>
              <a:t>03.07.2018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8202-72C7-49EF-A402-3D684C986A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06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124E-1D26-44A8-A81A-B6D1C2EB0D43}" type="datetimeFigureOut">
              <a:rPr lang="de-DE" smtClean="0"/>
              <a:t>03.07.2018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8202-72C7-49EF-A402-3D684C986A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78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124E-1D26-44A8-A81A-B6D1C2EB0D43}" type="datetimeFigureOut">
              <a:rPr lang="de-DE" smtClean="0"/>
              <a:t>03.07.2018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8202-72C7-49EF-A402-3D684C986A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978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124E-1D26-44A8-A81A-B6D1C2EB0D43}" type="datetimeFigureOut">
              <a:rPr lang="de-DE" smtClean="0"/>
              <a:t>03.07.2018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8202-72C7-49EF-A402-3D684C986A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863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124E-1D26-44A8-A81A-B6D1C2EB0D43}" type="datetimeFigureOut">
              <a:rPr lang="de-DE" smtClean="0"/>
              <a:t>03.07.2018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8202-72C7-49EF-A402-3D684C986A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29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6124E-1D26-44A8-A81A-B6D1C2EB0D43}" type="datetimeFigureOut">
              <a:rPr lang="de-DE" smtClean="0"/>
              <a:t>03.07.2018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98202-72C7-49EF-A402-3D684C986A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846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g"/><Relationship Id="rId7" Type="http://schemas.openxmlformats.org/officeDocument/2006/relationships/hyperlink" Target="http://ml.phil.uni-augsburg.de/mitarbeiter/vincent-dusane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pen-educational-resources.de/oer-tullu-regel/" TargetMode="External"/><Relationship Id="rId5" Type="http://schemas.openxmlformats.org/officeDocument/2006/relationships/hyperlink" Target="https://creativecommons.org/licenses/by-sa/4.0/deed.de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esco.de/kommunikation/openaccess.html" TargetMode="External"/><Relationship Id="rId2" Type="http://schemas.openxmlformats.org/officeDocument/2006/relationships/hyperlink" Target="https://www.unesco.de/sites/default/files/2018-04/Was_sind_OER__cc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hochschulforumdigitalisierung.de/de/blog/open-education-und-open-educational-resources-deutsche-und-europaeische-policy-im-ueberblick" TargetMode="External"/><Relationship Id="rId4" Type="http://schemas.openxmlformats.org/officeDocument/2006/relationships/hyperlink" Target="http://www.unesco.de/bildung/open-educational-resources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hyperlink" Target="https://onlinekurslabor.phil.uni-augsburg.de/course/info/2723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52" y="5114568"/>
            <a:ext cx="2315118" cy="16346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333" y="5402279"/>
            <a:ext cx="1524000" cy="10591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35" y="5519315"/>
            <a:ext cx="1866399" cy="94214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212181" y="9551068"/>
            <a:ext cx="1485900" cy="756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61127" y="5876684"/>
            <a:ext cx="34891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Weiternutzung als OER ausdrücklich erlaubt: Dieses Werk und dessen Inhalte sind - sofern nicht anders angegeben - lizenziert unter 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hlinkClick r:id="rId5"/>
              </a:rPr>
              <a:t>CC BY-SA 4.0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 Nennung gemäß 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hlinkClick r:id="rId6"/>
              </a:rPr>
              <a:t>TULLU-Regel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bitte wie folgt: </a:t>
            </a:r>
            <a:r>
              <a:rPr kumimoji="0" lang="de-DE" altLang="de-DE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"Präsentation zur Einführung in OER" von </a:t>
            </a:r>
            <a:r>
              <a:rPr kumimoji="0" lang="de-DE" altLang="de-DE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hlinkClick r:id="rId7"/>
              </a:rPr>
              <a:t>Vincent </a:t>
            </a:r>
            <a:r>
              <a:rPr kumimoji="0" lang="de-DE" altLang="de-DE" sz="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hlinkClick r:id="rId7"/>
              </a:rPr>
              <a:t>Dusanek</a:t>
            </a:r>
            <a:r>
              <a:rPr kumimoji="0" lang="de-DE" altLang="de-DE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Lizenz: </a:t>
            </a:r>
            <a:r>
              <a:rPr kumimoji="0" lang="de-DE" altLang="de-DE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hlinkClick r:id="rId5"/>
              </a:rPr>
              <a:t>CC BY-SA 4.0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</p:txBody>
      </p:sp>
      <p:pic>
        <p:nvPicPr>
          <p:cNvPr id="1028" name="Picture 4" descr="CC BY-SA 4.0">
            <a:hlinkClick r:id="rId5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34" y="5445158"/>
            <a:ext cx="945148" cy="33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403600" y="1687345"/>
            <a:ext cx="61721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chemeClr val="accent3">
                    <a:lumMod val="50000"/>
                  </a:schemeClr>
                </a:solidFill>
              </a:rPr>
              <a:t>Einführungsvortrag zu </a:t>
            </a:r>
            <a:r>
              <a:rPr lang="de-DE" sz="6000" dirty="0" smtClean="0">
                <a:solidFill>
                  <a:schemeClr val="accent3">
                    <a:lumMod val="50000"/>
                  </a:schemeClr>
                </a:solidFill>
              </a:rPr>
              <a:t>Open Educational Resources </a:t>
            </a:r>
            <a:r>
              <a:rPr lang="de-DE" sz="4400" dirty="0" smtClean="0">
                <a:solidFill>
                  <a:schemeClr val="accent3">
                    <a:lumMod val="50000"/>
                  </a:schemeClr>
                </a:solidFill>
              </a:rPr>
              <a:t>(OER)</a:t>
            </a:r>
            <a:endParaRPr lang="de-DE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0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642101"/>
            <a:ext cx="9144000" cy="1573798"/>
          </a:xfrm>
        </p:spPr>
        <p:txBody>
          <a:bodyPr>
            <a:noAutofit/>
          </a:bodyPr>
          <a:lstStyle/>
          <a:p>
            <a:r>
              <a:rPr lang="de-DE" sz="4400" dirty="0" smtClean="0">
                <a:solidFill>
                  <a:schemeClr val="accent3">
                    <a:lumMod val="50000"/>
                  </a:schemeClr>
                </a:solidFill>
              </a:rPr>
              <a:t>Welchen </a:t>
            </a:r>
            <a:r>
              <a:rPr lang="de-DE" b="1" dirty="0" smtClean="0">
                <a:solidFill>
                  <a:schemeClr val="accent4">
                    <a:lumMod val="50000"/>
                  </a:schemeClr>
                </a:solidFill>
              </a:rPr>
              <a:t>Mehrwert</a:t>
            </a:r>
            <a:r>
              <a:rPr lang="de-DE" sz="4400" dirty="0" smtClean="0">
                <a:solidFill>
                  <a:schemeClr val="accent3">
                    <a:lumMod val="50000"/>
                  </a:schemeClr>
                </a:solidFill>
              </a:rPr>
              <a:t> bieten OER für den Bildungsbereich?</a:t>
            </a:r>
            <a:endParaRPr lang="de-DE" sz="44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0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1263" y="6388768"/>
            <a:ext cx="114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/>
              <a:t>(vgl. Bernecker, 2013, S. 4; vgl. Deutsche </a:t>
            </a:r>
            <a:r>
              <a:rPr lang="de-DE" sz="1200" dirty="0"/>
              <a:t>UNESCO-Kommission e.V., 2013a, S. </a:t>
            </a:r>
            <a:r>
              <a:rPr lang="de-DE" sz="1200" dirty="0" smtClean="0"/>
              <a:t>7</a:t>
            </a:r>
            <a:r>
              <a:rPr lang="de-DE" sz="1200" dirty="0" smtClean="0"/>
              <a:t>)</a:t>
            </a:r>
            <a:endParaRPr lang="de-DE" sz="1200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1072814" y="2031974"/>
            <a:ext cx="447374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Erleichtern Zugang zu Lehrstoff</a:t>
            </a:r>
            <a:endParaRPr lang="de-DE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Erleichtern Verbreitung</a:t>
            </a:r>
            <a:endParaRPr lang="de-DE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de-DE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114047" y="2031974"/>
            <a:ext cx="58032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Gewähren Teilhabe</a:t>
            </a:r>
            <a:endParaRPr lang="de-DE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Fördern kreative / kulturelle Entwicklung</a:t>
            </a:r>
            <a:endParaRPr lang="de-DE" sz="32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9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6512" y="641175"/>
            <a:ext cx="11038975" cy="971300"/>
          </a:xfrm>
        </p:spPr>
        <p:txBody>
          <a:bodyPr/>
          <a:lstStyle/>
          <a:p>
            <a:pPr algn="l"/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</a:rPr>
              <a:t>Verwendete und weitere Literatur…</a:t>
            </a:r>
            <a:endParaRPr lang="de-DE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76512" y="2235199"/>
            <a:ext cx="10897604" cy="3855357"/>
          </a:xfrm>
        </p:spPr>
        <p:txBody>
          <a:bodyPr>
            <a:normAutofit/>
          </a:bodyPr>
          <a:lstStyle/>
          <a:p>
            <a:pPr algn="l"/>
            <a:r>
              <a:rPr lang="de-DE" sz="1200" dirty="0"/>
              <a:t>Bernecker, R. (2013). </a:t>
            </a:r>
            <a:r>
              <a:rPr lang="de-DE" sz="1200" i="1" dirty="0"/>
              <a:t>Vorwort des Generalsekretärs der Deutschen UNESCO-Kommission.</a:t>
            </a:r>
            <a:r>
              <a:rPr lang="de-DE" sz="1200" dirty="0"/>
              <a:t> In: Deutsche UNESCO-Kommission e.V. (2013): </a:t>
            </a:r>
            <a:r>
              <a:rPr lang="de-DE" sz="1200" i="1" dirty="0"/>
              <a:t>Was sind Open Educational Resources? Und andere häufig gestellte Fragen zu OER.</a:t>
            </a:r>
            <a:r>
              <a:rPr lang="de-DE" sz="1200" dirty="0"/>
              <a:t> Bonn: Deutsche UNESCO-Kommission. Bearbeitete Übersetzung von: </a:t>
            </a:r>
            <a:r>
              <a:rPr lang="de-DE" sz="1200" dirty="0" err="1"/>
              <a:t>Butcher</a:t>
            </a:r>
            <a:r>
              <a:rPr lang="de-DE" sz="1200" dirty="0"/>
              <a:t>, N. (2011): </a:t>
            </a:r>
            <a:r>
              <a:rPr lang="de-DE" sz="1200" i="1" dirty="0"/>
              <a:t>A </a:t>
            </a:r>
            <a:r>
              <a:rPr lang="de-DE" sz="1200" i="1" dirty="0" err="1"/>
              <a:t>basic</a:t>
            </a:r>
            <a:r>
              <a:rPr lang="de-DE" sz="1200" i="1" dirty="0"/>
              <a:t> Guide </a:t>
            </a:r>
            <a:r>
              <a:rPr lang="de-DE" sz="1200" i="1" dirty="0" err="1"/>
              <a:t>to</a:t>
            </a:r>
            <a:r>
              <a:rPr lang="de-DE" sz="1200" i="1" dirty="0"/>
              <a:t> Open Educational Resources (OER).</a:t>
            </a:r>
            <a:r>
              <a:rPr lang="de-DE" sz="1200" dirty="0"/>
              <a:t> Commonwealth </a:t>
            </a:r>
            <a:r>
              <a:rPr lang="de-DE" sz="1200" dirty="0" err="1"/>
              <a:t>of</a:t>
            </a:r>
            <a:r>
              <a:rPr lang="de-DE" sz="1200" dirty="0"/>
              <a:t> Learning und UNESCO. Abgerufen am 11.06.2018 von </a:t>
            </a:r>
            <a:r>
              <a:rPr lang="de-DE" sz="1200" u="sng" dirty="0">
                <a:hlinkClick r:id="rId2"/>
              </a:rPr>
              <a:t>https://www.unesco.de/sites/default/files/2018-04/Was_sind_OER__cc.pdf</a:t>
            </a:r>
            <a:r>
              <a:rPr lang="de-DE" sz="1200" dirty="0" smtClean="0"/>
              <a:t>.</a:t>
            </a:r>
          </a:p>
          <a:p>
            <a:pPr algn="l"/>
            <a:endParaRPr lang="de-DE" sz="1200" dirty="0" smtClean="0"/>
          </a:p>
          <a:p>
            <a:pPr algn="l"/>
            <a:r>
              <a:rPr lang="de-DE" sz="1200" dirty="0" smtClean="0"/>
              <a:t>Deutsche </a:t>
            </a:r>
            <a:r>
              <a:rPr lang="de-DE" sz="1200" dirty="0"/>
              <a:t>UNESCO-Kommission e.V. (2013a). </a:t>
            </a:r>
            <a:r>
              <a:rPr lang="de-DE" sz="1200" i="1" dirty="0"/>
              <a:t>Was sind Open Educational Resources? Und andere häufig gestellte Fragen zu OER.</a:t>
            </a:r>
            <a:r>
              <a:rPr lang="de-DE" sz="1200" dirty="0"/>
              <a:t> Bonn: Deutsche UNESCO-Kommission. Bearbeitete Übersetzung von: </a:t>
            </a:r>
            <a:r>
              <a:rPr lang="de-DE" sz="1200" dirty="0" err="1"/>
              <a:t>Butcher</a:t>
            </a:r>
            <a:r>
              <a:rPr lang="de-DE" sz="1200" dirty="0"/>
              <a:t>, N. (2011): </a:t>
            </a:r>
            <a:r>
              <a:rPr lang="de-DE" sz="1200" i="1" dirty="0"/>
              <a:t>A </a:t>
            </a:r>
            <a:r>
              <a:rPr lang="de-DE" sz="1200" i="1" dirty="0" err="1"/>
              <a:t>basic</a:t>
            </a:r>
            <a:r>
              <a:rPr lang="de-DE" sz="1200" i="1" dirty="0"/>
              <a:t> Guide </a:t>
            </a:r>
            <a:r>
              <a:rPr lang="de-DE" sz="1200" i="1" dirty="0" err="1"/>
              <a:t>to</a:t>
            </a:r>
            <a:r>
              <a:rPr lang="de-DE" sz="1200" i="1" dirty="0"/>
              <a:t> Open Educational Resources (OER).</a:t>
            </a:r>
            <a:r>
              <a:rPr lang="de-DE" sz="1200" dirty="0"/>
              <a:t> Commonwealth </a:t>
            </a:r>
            <a:r>
              <a:rPr lang="de-DE" sz="1200" dirty="0" err="1"/>
              <a:t>of</a:t>
            </a:r>
            <a:r>
              <a:rPr lang="de-DE" sz="1200" dirty="0"/>
              <a:t> Learning und UNESCO. Abgerufen am 11.06.2018 von </a:t>
            </a:r>
            <a:r>
              <a:rPr lang="de-DE" sz="1200" u="sng" dirty="0">
                <a:hlinkClick r:id="rId2"/>
              </a:rPr>
              <a:t>https://www.unesco.de/sites/default/files/2018-04/Was_sind_OER__</a:t>
            </a:r>
            <a:r>
              <a:rPr lang="de-DE" sz="1200" u="sng" dirty="0" smtClean="0">
                <a:hlinkClick r:id="rId2"/>
              </a:rPr>
              <a:t>cc.pdf</a:t>
            </a:r>
            <a:r>
              <a:rPr lang="de-DE" sz="1200" dirty="0" smtClean="0"/>
              <a:t>.</a:t>
            </a:r>
          </a:p>
          <a:p>
            <a:pPr algn="l"/>
            <a:r>
              <a:rPr lang="de-DE" sz="1200" dirty="0" smtClean="0"/>
              <a:t>Deutsche </a:t>
            </a:r>
            <a:r>
              <a:rPr lang="de-DE" sz="1200" dirty="0"/>
              <a:t>UNESCO-Kommission e.V. (2013b). </a:t>
            </a:r>
            <a:r>
              <a:rPr lang="de-DE" sz="1200" i="1" dirty="0"/>
              <a:t>Open Access.</a:t>
            </a:r>
            <a:r>
              <a:rPr lang="de-DE" sz="1200" dirty="0"/>
              <a:t> Abgerufen am 11.06.2018 von </a:t>
            </a:r>
            <a:r>
              <a:rPr lang="de-DE" sz="1200" u="sng" dirty="0">
                <a:hlinkClick r:id="rId3"/>
              </a:rPr>
              <a:t>https://www.unesco.de/kommunikation/openaccess.html</a:t>
            </a:r>
            <a:r>
              <a:rPr lang="de-DE" sz="1200" dirty="0" smtClean="0"/>
              <a:t>.</a:t>
            </a:r>
          </a:p>
          <a:p>
            <a:pPr algn="l"/>
            <a:r>
              <a:rPr lang="de-DE" sz="1200" dirty="0"/>
              <a:t>Deutsche UNESCO-Kommission e.V. (2017): </a:t>
            </a:r>
            <a:r>
              <a:rPr lang="de-DE" sz="1200" i="1" dirty="0"/>
              <a:t>Open Educational Resources.</a:t>
            </a:r>
            <a:r>
              <a:rPr lang="de-DE" sz="1200" dirty="0"/>
              <a:t> Abgerufen am 11.06.2018 von </a:t>
            </a:r>
            <a:r>
              <a:rPr lang="de-DE" sz="1200" u="sng" dirty="0">
                <a:hlinkClick r:id="rId4"/>
              </a:rPr>
              <a:t>http://www.unesco.de/bildung/open-educational-resources.html</a:t>
            </a:r>
            <a:r>
              <a:rPr lang="de-DE" sz="1200" dirty="0" smtClean="0"/>
              <a:t>.</a:t>
            </a:r>
          </a:p>
          <a:p>
            <a:pPr algn="l"/>
            <a:endParaRPr lang="de-DE" sz="1200" dirty="0" smtClean="0"/>
          </a:p>
          <a:p>
            <a:pPr algn="l"/>
            <a:r>
              <a:rPr lang="de-DE" sz="1200" dirty="0"/>
              <a:t>Lossau, N. (2007). </a:t>
            </a:r>
            <a:r>
              <a:rPr lang="de-DE" sz="1200" i="1" dirty="0"/>
              <a:t>Der Begriff “Open Access”</a:t>
            </a:r>
            <a:r>
              <a:rPr lang="de-DE" sz="1200" dirty="0"/>
              <a:t>. In: Deutsche UNESCO-Kommission (Hrsg.). </a:t>
            </a:r>
            <a:r>
              <a:rPr lang="de-DE" sz="1200" i="1" dirty="0"/>
              <a:t>Open Access. Chancen und Herausforderungen. Ein Handbuch.</a:t>
            </a:r>
            <a:r>
              <a:rPr lang="de-DE" sz="1200" dirty="0"/>
              <a:t> (S.18-21). Bonn: Deutsche UNESCO-Kommission e.V</a:t>
            </a:r>
            <a:r>
              <a:rPr lang="de-DE" sz="1200" dirty="0" smtClean="0"/>
              <a:t>.</a:t>
            </a:r>
          </a:p>
          <a:p>
            <a:pPr algn="l"/>
            <a:endParaRPr lang="de-DE" sz="1200" dirty="0"/>
          </a:p>
          <a:p>
            <a:pPr algn="l"/>
            <a:r>
              <a:rPr lang="de-DE" sz="1200" dirty="0"/>
              <a:t>Surmann, Caroline für Digitalisierung in der Bildung (2017</a:t>
            </a:r>
            <a:r>
              <a:rPr lang="de-DE" sz="1200" dirty="0" smtClean="0"/>
              <a:t>). </a:t>
            </a:r>
            <a:r>
              <a:rPr lang="de-DE" sz="1200" dirty="0"/>
              <a:t>Open Education und Open Educational Resources – deutsche und europäische </a:t>
            </a:r>
            <a:r>
              <a:rPr lang="de-DE" sz="1200" dirty="0" err="1"/>
              <a:t>Policy</a:t>
            </a:r>
            <a:r>
              <a:rPr lang="de-DE" sz="1200" dirty="0"/>
              <a:t> im Überblick. </a:t>
            </a:r>
            <a:r>
              <a:rPr lang="de-DE" sz="1200" dirty="0"/>
              <a:t>Abgerufen am 7.05.2018 </a:t>
            </a:r>
            <a:r>
              <a:rPr lang="de-DE" sz="1200" dirty="0" smtClean="0"/>
              <a:t>von </a:t>
            </a:r>
            <a:r>
              <a:rPr lang="de-DE" sz="1200" u="sng" dirty="0">
                <a:hlinkClick r:id="rId5"/>
              </a:rPr>
              <a:t>https://</a:t>
            </a:r>
            <a:r>
              <a:rPr lang="de-DE" sz="1200" u="sng" dirty="0" smtClean="0">
                <a:hlinkClick r:id="rId5"/>
              </a:rPr>
              <a:t>hochschulforumdigitalisierung.de/de/blog/open-education-und-open-educational-resources-deutsche-und-europaeische-policy-im-ueberblick</a:t>
            </a:r>
            <a:endParaRPr lang="de-DE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52475" y="6364704"/>
            <a:ext cx="7164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/>
              <a:t>(vgl</a:t>
            </a:r>
            <a:r>
              <a:rPr lang="de-DE" sz="1200" dirty="0"/>
              <a:t>. Deutsche UNESCO-Kommission e.V</a:t>
            </a:r>
            <a:r>
              <a:rPr lang="de-DE" sz="1200" dirty="0" smtClean="0"/>
              <a:t>., </a:t>
            </a:r>
            <a:r>
              <a:rPr lang="de-DE" sz="1200" dirty="0"/>
              <a:t>2013a, S. </a:t>
            </a:r>
            <a:r>
              <a:rPr lang="de-DE" sz="1200" dirty="0" smtClean="0"/>
              <a:t>7)</a:t>
            </a:r>
            <a:endParaRPr lang="de-DE" sz="1200" dirty="0" smtClean="0"/>
          </a:p>
        </p:txBody>
      </p:sp>
    </p:spTree>
    <p:extLst>
      <p:ext uri="{BB962C8B-B14F-4D97-AF65-F5344CB8AC3E}">
        <p14:creationId xmlns:p14="http://schemas.microsoft.com/office/powerpoint/2010/main" val="261768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131929"/>
            <a:ext cx="9144000" cy="2594143"/>
          </a:xfrm>
        </p:spPr>
        <p:txBody>
          <a:bodyPr>
            <a:noAutofit/>
          </a:bodyPr>
          <a:lstStyle/>
          <a:p>
            <a:r>
              <a:rPr lang="de-DE" sz="4400" dirty="0" smtClean="0">
                <a:solidFill>
                  <a:schemeClr val="accent3">
                    <a:lumMod val="50000"/>
                  </a:schemeClr>
                </a:solidFill>
              </a:rPr>
              <a:t>Was bedeuten </a:t>
            </a:r>
            <a:r>
              <a:rPr lang="de-DE" b="1" i="1" dirty="0" smtClean="0">
                <a:solidFill>
                  <a:schemeClr val="accent6">
                    <a:lumMod val="50000"/>
                  </a:schemeClr>
                </a:solidFill>
              </a:rPr>
              <a:t>Open Education</a:t>
            </a:r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de-DE" b="1" i="1" dirty="0" smtClean="0">
                <a:solidFill>
                  <a:schemeClr val="accent5">
                    <a:lumMod val="50000"/>
                  </a:schemeClr>
                </a:solidFill>
              </a:rPr>
              <a:t>Open Access</a:t>
            </a:r>
            <a:r>
              <a:rPr lang="de-DE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4400" dirty="0" smtClean="0">
                <a:solidFill>
                  <a:schemeClr val="accent3">
                    <a:lumMod val="50000"/>
                  </a:schemeClr>
                </a:solidFill>
              </a:rPr>
              <a:t>und</a:t>
            </a:r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b="1" i="1" dirty="0" err="1" smtClean="0">
                <a:solidFill>
                  <a:schemeClr val="accent2">
                    <a:lumMod val="50000"/>
                  </a:schemeClr>
                </a:solidFill>
              </a:rPr>
              <a:t>OpenCourseWare</a:t>
            </a:r>
            <a:r>
              <a:rPr lang="de-DE" sz="4400" i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de-DE" sz="44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9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78304" y="890337"/>
            <a:ext cx="7640054" cy="971300"/>
          </a:xfrm>
        </p:spPr>
        <p:txBody>
          <a:bodyPr/>
          <a:lstStyle/>
          <a:p>
            <a:pPr algn="l"/>
            <a:r>
              <a:rPr lang="de-DE" b="1" i="1" dirty="0" smtClean="0">
                <a:solidFill>
                  <a:schemeClr val="accent6">
                    <a:lumMod val="50000"/>
                  </a:schemeClr>
                </a:solidFill>
              </a:rPr>
              <a:t>Open Education…</a:t>
            </a:r>
            <a:endParaRPr lang="de-DE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7883" y="2857500"/>
            <a:ext cx="11199395" cy="1143000"/>
          </a:xfrm>
        </p:spPr>
        <p:txBody>
          <a:bodyPr>
            <a:normAutofit lnSpcReduction="10000"/>
          </a:bodyPr>
          <a:lstStyle/>
          <a:p>
            <a:pPr algn="l"/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…das bildungspolitische Bestreben / gesellschaftliche Forderung</a:t>
            </a:r>
          </a:p>
          <a:p>
            <a:pPr algn="l"/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lang="de-DE" sz="3600" b="1" dirty="0" smtClean="0">
                <a:solidFill>
                  <a:schemeClr val="accent3">
                    <a:lumMod val="50000"/>
                  </a:schemeClr>
                </a:solidFill>
              </a:rPr>
              <a:t>Bildung sowie Wissensvermittlung soll </a:t>
            </a:r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frei verfügbar sein</a:t>
            </a:r>
            <a:endParaRPr lang="de-DE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52475" y="6364704"/>
            <a:ext cx="7164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/>
              <a:t>(vgl. Surmann, 2017, 2. </a:t>
            </a:r>
            <a:r>
              <a:rPr lang="de-DE" sz="1200" dirty="0" smtClean="0"/>
              <a:t>Absatz).</a:t>
            </a:r>
          </a:p>
        </p:txBody>
      </p:sp>
    </p:spTree>
    <p:extLst>
      <p:ext uri="{BB962C8B-B14F-4D97-AF65-F5344CB8AC3E}">
        <p14:creationId xmlns:p14="http://schemas.microsoft.com/office/powerpoint/2010/main" val="265464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78304" y="890337"/>
            <a:ext cx="5033211" cy="971300"/>
          </a:xfrm>
        </p:spPr>
        <p:txBody>
          <a:bodyPr/>
          <a:lstStyle/>
          <a:p>
            <a:pPr algn="l"/>
            <a:r>
              <a:rPr lang="de-DE" b="1" i="1" dirty="0" smtClean="0">
                <a:solidFill>
                  <a:schemeClr val="accent5">
                    <a:lumMod val="50000"/>
                  </a:schemeClr>
                </a:solidFill>
              </a:rPr>
              <a:t>Open Access…</a:t>
            </a:r>
            <a:endParaRPr lang="de-DE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7884" y="2857500"/>
            <a:ext cx="10756232" cy="1143000"/>
          </a:xfrm>
        </p:spPr>
        <p:txBody>
          <a:bodyPr>
            <a:normAutofit lnSpcReduction="10000"/>
          </a:bodyPr>
          <a:lstStyle/>
          <a:p>
            <a:pPr algn="l"/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lang="de-DE" sz="3900" b="1" dirty="0" smtClean="0">
                <a:solidFill>
                  <a:schemeClr val="accent3">
                    <a:lumMod val="50000"/>
                  </a:schemeClr>
                </a:solidFill>
              </a:rPr>
              <a:t>freier / kostenloser Zugang </a:t>
            </a:r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zu</a:t>
            </a:r>
          </a:p>
          <a:p>
            <a:pPr algn="l"/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…mit öffentlichen Mitteln produziertem Wissen</a:t>
            </a:r>
            <a:endParaRPr lang="de-DE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52475" y="6364704"/>
            <a:ext cx="7164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/>
              <a:t>(vgl. Lossau, 2007, S. 18).</a:t>
            </a:r>
            <a:endParaRPr lang="de-DE" sz="1200" dirty="0" smtClean="0"/>
          </a:p>
        </p:txBody>
      </p:sp>
    </p:spTree>
    <p:extLst>
      <p:ext uri="{BB962C8B-B14F-4D97-AF65-F5344CB8AC3E}">
        <p14:creationId xmlns:p14="http://schemas.microsoft.com/office/powerpoint/2010/main" val="9435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78304" y="890337"/>
            <a:ext cx="11038975" cy="971300"/>
          </a:xfrm>
        </p:spPr>
        <p:txBody>
          <a:bodyPr/>
          <a:lstStyle/>
          <a:p>
            <a:pPr algn="l"/>
            <a:r>
              <a:rPr lang="de-DE" b="1" i="1" dirty="0" err="1" smtClean="0">
                <a:solidFill>
                  <a:schemeClr val="accent2">
                    <a:lumMod val="50000"/>
                  </a:schemeClr>
                </a:solidFill>
              </a:rPr>
              <a:t>OpenCourseWare</a:t>
            </a:r>
            <a:r>
              <a:rPr lang="de-DE" b="1" i="1" dirty="0" smtClean="0">
                <a:solidFill>
                  <a:schemeClr val="accent2">
                    <a:lumMod val="50000"/>
                  </a:schemeClr>
                </a:solidFill>
              </a:rPr>
              <a:t>…</a:t>
            </a:r>
            <a:endParaRPr lang="de-DE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7884" y="2857500"/>
            <a:ext cx="10902616" cy="3206416"/>
          </a:xfrm>
        </p:spPr>
        <p:txBody>
          <a:bodyPr>
            <a:normAutofit/>
          </a:bodyPr>
          <a:lstStyle/>
          <a:p>
            <a:pPr algn="l"/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lang="de-DE" sz="3600" b="1" dirty="0" smtClean="0">
                <a:solidFill>
                  <a:schemeClr val="accent3">
                    <a:lumMod val="50000"/>
                  </a:schemeClr>
                </a:solidFill>
              </a:rPr>
              <a:t>Kurse</a:t>
            </a:r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3200" dirty="0">
                <a:solidFill>
                  <a:schemeClr val="accent3">
                    <a:lumMod val="50000"/>
                  </a:schemeClr>
                </a:solidFill>
              </a:rPr>
              <a:t>mit veranstaltungsbezogenen </a:t>
            </a:r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Unterstützungsangeboten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accent3">
                    <a:lumMod val="50000"/>
                  </a:schemeClr>
                </a:solidFill>
              </a:rPr>
              <a:t>Digital erreichbar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accent3">
                    <a:lumMod val="50000"/>
                  </a:schemeClr>
                </a:solidFill>
              </a:rPr>
              <a:t>Freie Zugänglichkeit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accent3">
                    <a:lumMod val="50000"/>
                  </a:schemeClr>
                </a:solidFill>
              </a:rPr>
              <a:t>Offenheit der Lizenzierung</a:t>
            </a:r>
            <a:endParaRPr lang="de-DE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lang="de-DE" sz="3600" b="1" dirty="0" smtClean="0">
                <a:solidFill>
                  <a:schemeClr val="accent3">
                    <a:lumMod val="50000"/>
                  </a:schemeClr>
                </a:solidFill>
              </a:rPr>
              <a:t>i-</a:t>
            </a:r>
            <a:r>
              <a:rPr lang="de-DE" sz="3600" b="1" dirty="0" err="1" smtClean="0">
                <a:solidFill>
                  <a:schemeClr val="accent3">
                    <a:lumMod val="50000"/>
                  </a:schemeClr>
                </a:solidFill>
              </a:rPr>
              <a:t>literacy</a:t>
            </a:r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 des Medienlabors der Universität Augsburg: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accent3">
                    <a:lumMod val="50000"/>
                  </a:schemeClr>
                </a:solidFill>
                <a:hlinkClick r:id="rId2"/>
              </a:rPr>
              <a:t>https</a:t>
            </a:r>
            <a:r>
              <a:rPr lang="de-DE" sz="1400" dirty="0">
                <a:solidFill>
                  <a:schemeClr val="accent3">
                    <a:lumMod val="50000"/>
                  </a:schemeClr>
                </a:solidFill>
                <a:hlinkClick r:id="rId2"/>
              </a:rPr>
              <a:t>://</a:t>
            </a:r>
            <a:r>
              <a:rPr lang="de-DE" sz="1400" dirty="0" smtClean="0">
                <a:solidFill>
                  <a:schemeClr val="accent3">
                    <a:lumMod val="50000"/>
                  </a:schemeClr>
                </a:solidFill>
                <a:hlinkClick r:id="rId2"/>
              </a:rPr>
              <a:t>onlinekurslabor.phil.uni-augsburg.de/course/info/2723</a:t>
            </a:r>
            <a:r>
              <a:rPr lang="de-DE" sz="1400" dirty="0" smtClean="0">
                <a:solidFill>
                  <a:schemeClr val="accent3">
                    <a:lumMod val="50000"/>
                  </a:schemeClr>
                </a:solidFill>
              </a:rPr>
              <a:t>, lizenziert unter einer </a:t>
            </a:r>
            <a:r>
              <a:rPr lang="de-DE" sz="1400" dirty="0" smtClean="0">
                <a:solidFill>
                  <a:schemeClr val="accent3">
                    <a:lumMod val="50000"/>
                  </a:schemeClr>
                </a:solidFill>
                <a:hlinkClick r:id="rId3"/>
              </a:rPr>
              <a:t>CC-BY 4.0 International Lizenz</a:t>
            </a:r>
            <a:r>
              <a:rPr lang="de-DE" sz="14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de-DE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52475" y="6364704"/>
            <a:ext cx="7164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/>
              <a:t>(vgl</a:t>
            </a:r>
            <a:r>
              <a:rPr lang="de-DE" sz="1200" dirty="0"/>
              <a:t>. Deutsche UNESCO-Kommission e.V</a:t>
            </a:r>
            <a:r>
              <a:rPr lang="de-DE" sz="1200" dirty="0" smtClean="0"/>
              <a:t>., </a:t>
            </a:r>
            <a:r>
              <a:rPr lang="de-DE" sz="1200" dirty="0"/>
              <a:t>2013a, S. </a:t>
            </a:r>
            <a:r>
              <a:rPr lang="de-DE" sz="1200" dirty="0" smtClean="0"/>
              <a:t>7)</a:t>
            </a:r>
            <a:endParaRPr lang="de-DE" sz="1200" dirty="0" smtClean="0"/>
          </a:p>
        </p:txBody>
      </p:sp>
    </p:spTree>
    <p:extLst>
      <p:ext uri="{BB962C8B-B14F-4D97-AF65-F5344CB8AC3E}">
        <p14:creationId xmlns:p14="http://schemas.microsoft.com/office/powerpoint/2010/main" val="161650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507248"/>
            <a:ext cx="9144000" cy="1843505"/>
          </a:xfrm>
        </p:spPr>
        <p:txBody>
          <a:bodyPr/>
          <a:lstStyle/>
          <a:p>
            <a:r>
              <a:rPr lang="de-DE" sz="4400" dirty="0" smtClean="0">
                <a:solidFill>
                  <a:schemeClr val="accent3">
                    <a:lumMod val="50000"/>
                  </a:schemeClr>
                </a:solidFill>
              </a:rPr>
              <a:t>Was sind </a:t>
            </a:r>
            <a:r>
              <a:rPr lang="de-DE" b="1" i="1" dirty="0" smtClean="0">
                <a:solidFill>
                  <a:schemeClr val="accent6">
                    <a:lumMod val="50000"/>
                  </a:schemeClr>
                </a:solidFill>
              </a:rPr>
              <a:t>Open Educational Resources (OER)</a:t>
            </a:r>
            <a:r>
              <a:rPr lang="de-DE" sz="4400" i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de-DE" sz="44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8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ER Was sind OER (Open Educational Resources)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1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45794" y="2551837"/>
            <a:ext cx="93004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3">
                    <a:lumMod val="50000"/>
                  </a:schemeClr>
                </a:solidFill>
              </a:rPr>
              <a:t>„Einfach ausgedrückt steht der 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</a:rPr>
              <a:t>Begriff Open </a:t>
            </a:r>
            <a:r>
              <a:rPr lang="de-DE" sz="2400" dirty="0">
                <a:solidFill>
                  <a:schemeClr val="accent3">
                    <a:lumMod val="50000"/>
                  </a:schemeClr>
                </a:solidFill>
              </a:rPr>
              <a:t>Educational Resources (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</a:rPr>
              <a:t>OER) für jegliche </a:t>
            </a:r>
            <a:r>
              <a:rPr lang="de-DE" sz="2400" dirty="0">
                <a:solidFill>
                  <a:schemeClr val="accent3">
                    <a:lumMod val="50000"/>
                  </a:schemeClr>
                </a:solidFill>
              </a:rPr>
              <a:t>Bildungsressourcen 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</a:rPr>
              <a:t>[…], </a:t>
            </a:r>
            <a:r>
              <a:rPr lang="de-DE" sz="2400" dirty="0">
                <a:solidFill>
                  <a:schemeClr val="accent3">
                    <a:lumMod val="50000"/>
                  </a:schemeClr>
                </a:solidFill>
              </a:rPr>
              <a:t>die Lehrenden und Lernenden frei zur Verfügung stehen, ohne dass diese für die 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</a:rPr>
              <a:t>Verwendung Nutzungs- </a:t>
            </a:r>
            <a:r>
              <a:rPr lang="de-DE" sz="2400" dirty="0">
                <a:solidFill>
                  <a:schemeClr val="accent3">
                    <a:lumMod val="50000"/>
                  </a:schemeClr>
                </a:solidFill>
              </a:rPr>
              <a:t>oder Lizenzgebühren zahlen müssten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</a:rPr>
              <a:t>.”</a:t>
            </a:r>
          </a:p>
          <a:p>
            <a:endParaRPr lang="de-DE" sz="1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de-DE" sz="1200" dirty="0" smtClean="0"/>
              <a:t>(</a:t>
            </a:r>
            <a:r>
              <a:rPr lang="de-DE" sz="1200" dirty="0"/>
              <a:t>Deutsche UNESCO-Kommission e.V., 2013a, S. 6</a:t>
            </a:r>
            <a:r>
              <a:rPr lang="de-DE" sz="12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4824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752475" y="6364704"/>
            <a:ext cx="7164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/>
              <a:t>(vgl. Deutsche </a:t>
            </a:r>
            <a:r>
              <a:rPr lang="de-DE" sz="1200" dirty="0"/>
              <a:t>UNESCO-Kommission e.V., 2013a, S. </a:t>
            </a:r>
            <a:r>
              <a:rPr lang="de-DE" sz="1200" dirty="0" smtClean="0"/>
              <a:t>6f.; vgl. Deutsche UNESCO-Kommission e.V., 2017, 1. Absatz).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072815" y="2031974"/>
            <a:ext cx="417495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b="1" dirty="0" smtClean="0">
                <a:solidFill>
                  <a:schemeClr val="accent3">
                    <a:lumMod val="50000"/>
                  </a:schemeClr>
                </a:solidFill>
              </a:rPr>
              <a:t>Frei zugängliche Materialien</a:t>
            </a:r>
          </a:p>
          <a:p>
            <a:endParaRPr lang="de-DE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Analog und Digital</a:t>
            </a:r>
          </a:p>
          <a:p>
            <a:endParaRPr lang="de-DE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114047" y="2031974"/>
            <a:ext cx="56909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Öffentliche Lizenz (</a:t>
            </a:r>
            <a:r>
              <a:rPr lang="de-DE" sz="3200" i="1" dirty="0" smtClean="0">
                <a:solidFill>
                  <a:schemeClr val="accent3">
                    <a:lumMod val="50000"/>
                  </a:schemeClr>
                </a:solidFill>
              </a:rPr>
              <a:t>Creative </a:t>
            </a:r>
            <a:r>
              <a:rPr lang="de-DE" sz="3200" i="1" dirty="0" err="1" smtClean="0">
                <a:solidFill>
                  <a:schemeClr val="accent3">
                    <a:lumMod val="50000"/>
                  </a:schemeClr>
                </a:solidFill>
              </a:rPr>
              <a:t>Commons</a:t>
            </a:r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-Lizenz)</a:t>
            </a:r>
          </a:p>
          <a:p>
            <a:endParaRPr lang="de-DE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>
                <a:solidFill>
                  <a:schemeClr val="accent3">
                    <a:lumMod val="50000"/>
                  </a:schemeClr>
                </a:solidFill>
              </a:rPr>
              <a:t>Nutzung / Bearbeitung / Verbreitung durch Dritte</a:t>
            </a:r>
          </a:p>
        </p:txBody>
      </p:sp>
    </p:spTree>
    <p:extLst>
      <p:ext uri="{BB962C8B-B14F-4D97-AF65-F5344CB8AC3E}">
        <p14:creationId xmlns:p14="http://schemas.microsoft.com/office/powerpoint/2010/main" val="248396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580</Words>
  <Application>Microsoft Office PowerPoint</Application>
  <PresentationFormat>Breitbild</PresentationFormat>
  <Paragraphs>49</Paragraphs>
  <Slides>12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PowerPoint-Präsentation</vt:lpstr>
      <vt:lpstr>Was bedeuten Open Education, Open Access und OpenCourseWare?</vt:lpstr>
      <vt:lpstr>Open Education…</vt:lpstr>
      <vt:lpstr>Open Access…</vt:lpstr>
      <vt:lpstr>OpenCourseWare…</vt:lpstr>
      <vt:lpstr>Was sind Open Educational Resources (OER)?</vt:lpstr>
      <vt:lpstr>PowerPoint-Präsentation</vt:lpstr>
      <vt:lpstr>PowerPoint-Präsentation</vt:lpstr>
      <vt:lpstr>PowerPoint-Präsentation</vt:lpstr>
      <vt:lpstr>Welchen Mehrwert bieten OER für den Bildungsbereich?</vt:lpstr>
      <vt:lpstr>PowerPoint-Präsentation</vt:lpstr>
      <vt:lpstr>Verwendete und weitere Literatur…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lumlop</dc:creator>
  <cp:lastModifiedBy>lumlop</cp:lastModifiedBy>
  <cp:revision>18</cp:revision>
  <dcterms:created xsi:type="dcterms:W3CDTF">2018-07-02T10:25:41Z</dcterms:created>
  <dcterms:modified xsi:type="dcterms:W3CDTF">2018-07-03T06:05:54Z</dcterms:modified>
</cp:coreProperties>
</file>