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73" r:id="rId4"/>
    <p:sldId id="263" r:id="rId5"/>
    <p:sldId id="264" r:id="rId6"/>
    <p:sldId id="265" r:id="rId7"/>
    <p:sldId id="266" r:id="rId8"/>
    <p:sldId id="267" r:id="rId9"/>
    <p:sldId id="258" r:id="rId10"/>
    <p:sldId id="262" r:id="rId11"/>
    <p:sldId id="268" r:id="rId12"/>
    <p:sldId id="272" r:id="rId13"/>
    <p:sldId id="271"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29"/>
  </p:normalViewPr>
  <p:slideViewPr>
    <p:cSldViewPr snapToGrid="0" snapToObjects="1">
      <p:cViewPr>
        <p:scale>
          <a:sx n="114" d="100"/>
          <a:sy n="114" d="100"/>
        </p:scale>
        <p:origin x="4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00EE6-F4AC-CF44-B850-EA3277534D51}" type="datetimeFigureOut">
              <a:rPr lang="de-DE" smtClean="0"/>
              <a:t>04.04.18</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D2F48-4477-E847-8006-3186C51ABFBE}" type="slidenum">
              <a:rPr lang="de-DE" smtClean="0"/>
              <a:t>‹#›</a:t>
            </a:fld>
            <a:endParaRPr lang="de-DE"/>
          </a:p>
        </p:txBody>
      </p:sp>
    </p:spTree>
    <p:extLst>
      <p:ext uri="{BB962C8B-B14F-4D97-AF65-F5344CB8AC3E}">
        <p14:creationId xmlns:p14="http://schemas.microsoft.com/office/powerpoint/2010/main" val="155189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rk.de/positionen/beschluss/detail/senatsbeschluss-zu-open-educational-resources-oer/" TargetMode="External"/><Relationship Id="rId4" Type="http://schemas.openxmlformats.org/officeDocument/2006/relationships/hyperlink" Target="http://open-educational-resources.de/wp-content/uploads/sites/4/2015/02/Whitepaper-OER-Hochschule-2015.pdf"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fld id="{4593DDEC-A3CA-1A4F-8590-E9DE20F20116}" type="slidenum">
              <a:rPr lang="de-DE" smtClean="0"/>
              <a:t>4</a:t>
            </a:fld>
            <a:endParaRPr lang="de-DE"/>
          </a:p>
        </p:txBody>
      </p:sp>
    </p:spTree>
    <p:extLst>
      <p:ext uri="{BB962C8B-B14F-4D97-AF65-F5344CB8AC3E}">
        <p14:creationId xmlns:p14="http://schemas.microsoft.com/office/powerpoint/2010/main" val="119944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fld id="{4593DDEC-A3CA-1A4F-8590-E9DE20F20116}" type="slidenum">
              <a:rPr lang="de-DE" smtClean="0"/>
              <a:t>5</a:t>
            </a:fld>
            <a:endParaRPr lang="de-DE"/>
          </a:p>
        </p:txBody>
      </p:sp>
    </p:spTree>
    <p:extLst>
      <p:ext uri="{BB962C8B-B14F-4D97-AF65-F5344CB8AC3E}">
        <p14:creationId xmlns:p14="http://schemas.microsoft.com/office/powerpoint/2010/main" val="76154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smtClean="0">
                <a:effectLst/>
              </a:rPr>
              <a:t>Mehrwert</a:t>
            </a:r>
            <a:r>
              <a:rPr lang="de-DE" baseline="0" noProof="0" dirty="0" smtClean="0">
                <a:effectLst/>
              </a:rPr>
              <a:t> von OER an Hochschulen</a:t>
            </a:r>
            <a:br>
              <a:rPr lang="de-DE" baseline="0" noProof="0" dirty="0" smtClean="0">
                <a:effectLst/>
              </a:rPr>
            </a:br>
            <a:endParaRPr lang="de-DE" noProof="0" dirty="0" smtClean="0">
              <a:effectLst/>
            </a:endParaRPr>
          </a:p>
          <a:p>
            <a:r>
              <a:rPr lang="de-DE" sz="1200" u="sng" kern="1200" noProof="0" dirty="0" smtClean="0">
                <a:solidFill>
                  <a:schemeClr val="tx1"/>
                </a:solidFill>
                <a:effectLst/>
                <a:latin typeface="+mn-lt"/>
                <a:ea typeface="+mn-ea"/>
                <a:cs typeface="+mn-cs"/>
              </a:rPr>
              <a:t>Verbesserung der Lehre:</a:t>
            </a:r>
            <a:r>
              <a:rPr lang="de-DE" sz="1200" kern="1200" noProof="0" dirty="0" smtClean="0">
                <a:solidFill>
                  <a:schemeClr val="tx1"/>
                </a:solidFill>
                <a:effectLst/>
                <a:latin typeface="+mn-lt"/>
                <a:ea typeface="+mn-ea"/>
                <a:cs typeface="+mn-cs"/>
              </a:rPr>
              <a:t> OER haben das Potenzial, Lehr-/Lernprozesse zu verbessern. Durch Transparenz und kollektive Überarbeitungen ermöglichen OER ein hohes Maß an Adaptionsfähigkeit und Differenzierung. </a:t>
            </a:r>
            <a:r>
              <a:rPr lang="de-DE" sz="1200" u="sng" kern="1200" noProof="0" dirty="0" smtClean="0">
                <a:solidFill>
                  <a:schemeClr val="tx1"/>
                </a:solidFill>
                <a:effectLst/>
                <a:latin typeface="+mn-lt"/>
                <a:ea typeface="+mn-ea"/>
                <a:cs typeface="+mn-cs"/>
                <a:hlinkClick r:id="rId3"/>
              </a:rPr>
              <a:t>https://www.hrk.de/positionen/beschluss/detail/senatsbeschluss-zu-open-educational-resources-oer/</a:t>
            </a:r>
            <a:r>
              <a:rPr lang="de-DE" sz="1200" kern="1200" noProof="0" dirty="0" smtClean="0">
                <a:solidFill>
                  <a:schemeClr val="tx1"/>
                </a:solidFill>
                <a:effectLst/>
                <a:latin typeface="+mn-lt"/>
                <a:ea typeface="+mn-ea"/>
                <a:cs typeface="+mn-cs"/>
              </a:rPr>
              <a:t>10.05.2017</a:t>
            </a:r>
            <a:endParaRPr lang="de-DE" noProof="0" dirty="0" smtClean="0">
              <a:effectLst/>
            </a:endParaRPr>
          </a:p>
          <a:p>
            <a:r>
              <a:rPr lang="de-DE" sz="1200" kern="1200" noProof="0" dirty="0" smtClean="0">
                <a:solidFill>
                  <a:schemeClr val="tx1"/>
                </a:solidFill>
                <a:effectLst/>
                <a:latin typeface="+mn-lt"/>
                <a:ea typeface="+mn-ea"/>
                <a:cs typeface="+mn-cs"/>
              </a:rPr>
              <a:t> </a:t>
            </a:r>
            <a:endParaRPr lang="de-DE" noProof="0" dirty="0" smtClean="0">
              <a:effectLst/>
            </a:endParaRPr>
          </a:p>
          <a:p>
            <a:r>
              <a:rPr lang="de-DE" sz="1200" u="sng" kern="1200" noProof="0" dirty="0" smtClean="0">
                <a:solidFill>
                  <a:schemeClr val="tx1"/>
                </a:solidFill>
                <a:effectLst/>
                <a:latin typeface="+mn-lt"/>
                <a:ea typeface="+mn-ea"/>
                <a:cs typeface="+mn-cs"/>
              </a:rPr>
              <a:t>Marketing: </a:t>
            </a:r>
            <a:r>
              <a:rPr lang="de-DE" sz="1200" kern="1200" noProof="0" dirty="0" smtClean="0">
                <a:solidFill>
                  <a:schemeClr val="tx1"/>
                </a:solidFill>
                <a:effectLst/>
                <a:latin typeface="+mn-lt"/>
                <a:ea typeface="+mn-ea"/>
                <a:cs typeface="+mn-cs"/>
              </a:rPr>
              <a:t>Ein häufig hervorgehobener Nutzen, den Hochschulen aus dem Einsatz von OER ziehen können, liegt im Bereich des Marketings, insbesondere in der Akquise von neuen Studierenden. Durch die Veröffentlichung eigener Lehrmaterialien erhalten zukünftige Studierende die Möglichkeit, sich frühzeitig von der Qualität der Lehre einer Einrichtung ein Bild zu machen. </a:t>
            </a:r>
            <a:r>
              <a:rPr lang="de-DE" sz="1200" u="sng" kern="1200" noProof="0" dirty="0" smtClean="0">
                <a:solidFill>
                  <a:schemeClr val="tx1"/>
                </a:solidFill>
                <a:effectLst/>
                <a:latin typeface="+mn-lt"/>
                <a:ea typeface="+mn-ea"/>
                <a:cs typeface="+mn-cs"/>
                <a:hlinkClick r:id="rId4"/>
              </a:rPr>
              <a:t>http://open-educational-resources.de/wp-content/uploads/sites/4/2015/02/Whitepaper-OER-Hochschule-2015.pdf</a:t>
            </a:r>
            <a:r>
              <a:rPr lang="de-DE" sz="1200" kern="1200" noProof="0" dirty="0" smtClean="0">
                <a:solidFill>
                  <a:schemeClr val="tx1"/>
                </a:solidFill>
                <a:effectLst/>
                <a:latin typeface="+mn-lt"/>
                <a:ea typeface="+mn-ea"/>
                <a:cs typeface="+mn-cs"/>
              </a:rPr>
              <a:t>10.05.2017</a:t>
            </a:r>
            <a:endParaRPr lang="de-DE" noProof="0" dirty="0" smtClean="0">
              <a:effectLst/>
            </a:endParaRPr>
          </a:p>
          <a:p>
            <a:r>
              <a:rPr lang="de-DE" sz="1200" u="sng" kern="1200" noProof="0" dirty="0" smtClean="0">
                <a:solidFill>
                  <a:schemeClr val="tx1"/>
                </a:solidFill>
                <a:effectLst/>
                <a:latin typeface="+mn-lt"/>
                <a:ea typeface="+mn-ea"/>
                <a:cs typeface="+mn-cs"/>
              </a:rPr>
              <a:t> </a:t>
            </a:r>
            <a:endParaRPr lang="de-DE" noProof="0" dirty="0" smtClean="0">
              <a:effectLst/>
            </a:endParaRPr>
          </a:p>
          <a:p>
            <a:r>
              <a:rPr lang="de-DE" sz="1200" u="sng" kern="1200" noProof="0" dirty="0" smtClean="0">
                <a:solidFill>
                  <a:schemeClr val="tx1"/>
                </a:solidFill>
                <a:effectLst/>
                <a:latin typeface="+mn-lt"/>
                <a:ea typeface="+mn-ea"/>
                <a:cs typeface="+mn-cs"/>
              </a:rPr>
              <a:t>Didaktische Innovation: </a:t>
            </a:r>
            <a:r>
              <a:rPr lang="de-DE" sz="1200" kern="1200" noProof="0" dirty="0" smtClean="0">
                <a:solidFill>
                  <a:schemeClr val="tx1"/>
                </a:solidFill>
                <a:effectLst/>
                <a:latin typeface="+mn-lt"/>
                <a:ea typeface="+mn-ea"/>
                <a:cs typeface="+mn-cs"/>
              </a:rPr>
              <a:t>Eine weitere wichtige Stoßrichtung stellt die Verbesserung der Lehre durch die Entwicklung neuer didaktischer Konzepte und Herangehensweisen dar. Im Kern geht es darum, Lernprozesse zu entwickeln, die die Publikation sowie die darauf aufbauende Diskussion von Erkenntnissen als spezielles didaktisches Element begreifen und nutzen. Dies kann zu einer aktiveren und stärkeren Einbeziehung der Lernenden in die Lehrprozesse führen, verbunden mit einer Verschiebung des Fokus des Prozesses vom Lehren zum Lernen.</a:t>
            </a:r>
            <a:r>
              <a:rPr lang="de-DE" sz="1200" kern="1200" baseline="0" noProof="0" dirty="0" smtClean="0">
                <a:solidFill>
                  <a:schemeClr val="tx1"/>
                </a:solidFill>
                <a:effectLst/>
                <a:latin typeface="+mn-lt"/>
                <a:ea typeface="+mn-ea"/>
                <a:cs typeface="+mn-cs"/>
              </a:rPr>
              <a:t> </a:t>
            </a:r>
            <a:r>
              <a:rPr lang="de-DE" sz="1200" kern="1200" noProof="0" dirty="0" smtClean="0">
                <a:solidFill>
                  <a:schemeClr val="tx1"/>
                </a:solidFill>
                <a:effectLst/>
                <a:latin typeface="+mn-lt"/>
                <a:ea typeface="+mn-ea"/>
                <a:cs typeface="+mn-cs"/>
              </a:rPr>
              <a:t>Dahinter steht ein Paradigmenwechsel weg vom Verständnis von Hochschule als Ort, an dem Inhalte vermittelt werden und hin zu einem Ort, an dem Wissen kollektiv konstruiert wird (Robertson, 2010). </a:t>
            </a:r>
            <a:r>
              <a:rPr lang="de-DE" sz="1200" u="sng" kern="1200" noProof="0" dirty="0" smtClean="0">
                <a:solidFill>
                  <a:schemeClr val="tx1"/>
                </a:solidFill>
                <a:effectLst/>
                <a:latin typeface="+mn-lt"/>
                <a:ea typeface="+mn-ea"/>
                <a:cs typeface="+mn-cs"/>
                <a:hlinkClick r:id="rId4"/>
              </a:rPr>
              <a:t>http://open-educational-resources.de/wp-content/uploads/sites/4/2015/02/Whitepaper-OER-Hochschule-2015.pdf</a:t>
            </a:r>
            <a:r>
              <a:rPr lang="de-DE" sz="1200" kern="1200" noProof="0" dirty="0" smtClean="0">
                <a:solidFill>
                  <a:schemeClr val="tx1"/>
                </a:solidFill>
                <a:effectLst/>
                <a:latin typeface="+mn-lt"/>
                <a:ea typeface="+mn-ea"/>
                <a:cs typeface="+mn-cs"/>
              </a:rPr>
              <a:t>10.05.2017</a:t>
            </a:r>
            <a:endParaRPr lang="de-DE" noProof="0" dirty="0" smtClean="0">
              <a:effectLst/>
            </a:endParaRPr>
          </a:p>
          <a:p>
            <a:r>
              <a:rPr lang="de-DE" sz="1200" u="sng" kern="1200" noProof="0" dirty="0" smtClean="0">
                <a:solidFill>
                  <a:schemeClr val="tx1"/>
                </a:solidFill>
                <a:effectLst/>
                <a:latin typeface="+mn-lt"/>
                <a:ea typeface="+mn-ea"/>
                <a:cs typeface="+mn-cs"/>
              </a:rPr>
              <a:t> </a:t>
            </a:r>
            <a:endParaRPr lang="de-DE" noProof="0" dirty="0" smtClean="0">
              <a:effectLst/>
            </a:endParaRPr>
          </a:p>
          <a:p>
            <a:r>
              <a:rPr lang="de-DE" sz="1200" u="sng" kern="1200" noProof="0" dirty="0" smtClean="0">
                <a:solidFill>
                  <a:schemeClr val="tx1"/>
                </a:solidFill>
                <a:effectLst/>
                <a:latin typeface="+mn-lt"/>
                <a:ea typeface="+mn-ea"/>
                <a:cs typeface="+mn-cs"/>
              </a:rPr>
              <a:t>Kosteneinsparung: </a:t>
            </a:r>
            <a:r>
              <a:rPr lang="de-DE" sz="1200" kern="1200" noProof="0" dirty="0" smtClean="0">
                <a:solidFill>
                  <a:schemeClr val="tx1"/>
                </a:solidFill>
                <a:effectLst/>
                <a:latin typeface="+mn-lt"/>
                <a:ea typeface="+mn-ea"/>
                <a:cs typeface="+mn-cs"/>
              </a:rPr>
              <a:t>Insbesondere in den USA wird mit dem Einsatz von OER die Hoffnung verbunden, Kosteneinsparungen zu erzielen, die nicht zuletzt die Studierenden entlasten sollen. </a:t>
            </a:r>
            <a:r>
              <a:rPr lang="de-DE" sz="1200" u="sng" kern="1200" noProof="0" dirty="0" smtClean="0">
                <a:solidFill>
                  <a:schemeClr val="tx1"/>
                </a:solidFill>
                <a:effectLst/>
                <a:latin typeface="+mn-lt"/>
                <a:ea typeface="+mn-ea"/>
                <a:cs typeface="+mn-cs"/>
                <a:hlinkClick r:id="rId4"/>
              </a:rPr>
              <a:t>http://open-educational-resources.de/wp-content/uploads/sites/4/2015/02/Whitepaper-OER-Hochschule-2015.pdf</a:t>
            </a:r>
            <a:r>
              <a:rPr lang="de-DE" sz="1200" kern="1200" noProof="0" dirty="0" smtClean="0">
                <a:solidFill>
                  <a:schemeClr val="tx1"/>
                </a:solidFill>
                <a:effectLst/>
                <a:latin typeface="+mn-lt"/>
                <a:ea typeface="+mn-ea"/>
                <a:cs typeface="+mn-cs"/>
              </a:rPr>
              <a:t>10.05.2017</a:t>
            </a:r>
            <a:endParaRPr lang="de-DE" noProof="0" dirty="0" smtClean="0">
              <a:effectLst/>
            </a:endParaRPr>
          </a:p>
          <a:p>
            <a:r>
              <a:rPr lang="de-DE" sz="1200" u="sng" kern="1200" noProof="0" dirty="0" smtClean="0">
                <a:solidFill>
                  <a:schemeClr val="tx1"/>
                </a:solidFill>
                <a:effectLst/>
                <a:latin typeface="+mn-lt"/>
                <a:ea typeface="+mn-ea"/>
                <a:cs typeface="+mn-cs"/>
              </a:rPr>
              <a:t> </a:t>
            </a:r>
            <a:endParaRPr lang="de-DE" noProof="0" dirty="0" smtClean="0">
              <a:effectLst/>
            </a:endParaRPr>
          </a:p>
          <a:p>
            <a:r>
              <a:rPr lang="de-DE" sz="1200" u="sng" kern="1200" noProof="0" dirty="0" smtClean="0">
                <a:solidFill>
                  <a:schemeClr val="tx1"/>
                </a:solidFill>
                <a:effectLst/>
                <a:latin typeface="+mn-lt"/>
                <a:ea typeface="+mn-ea"/>
                <a:cs typeface="+mn-cs"/>
              </a:rPr>
              <a:t>Neue Einnahmequellen durch OER:</a:t>
            </a:r>
            <a:r>
              <a:rPr lang="de-DE" sz="1200" kern="1200" noProof="0" dirty="0" smtClean="0">
                <a:solidFill>
                  <a:schemeClr val="tx1"/>
                </a:solidFill>
                <a:effectLst/>
                <a:latin typeface="+mn-lt"/>
                <a:ea typeface="+mn-ea"/>
                <a:cs typeface="+mn-cs"/>
              </a:rPr>
              <a:t> OER stellt aber nicht nur einen zusätzlichen Kostenfaktor dar, sondern eröffnet gleichzeitig auch neue Einnahmequellen. </a:t>
            </a:r>
            <a:r>
              <a:rPr lang="de-DE" sz="1200" u="sng" kern="1200" noProof="0" dirty="0" smtClean="0">
                <a:solidFill>
                  <a:schemeClr val="tx1"/>
                </a:solidFill>
                <a:effectLst/>
                <a:latin typeface="+mn-lt"/>
                <a:ea typeface="+mn-ea"/>
                <a:cs typeface="+mn-cs"/>
                <a:hlinkClick r:id="rId4"/>
              </a:rPr>
              <a:t>http://open-educational-resources.de/wp-content/uploads/sites/4/2015/02/Whitepaper-OER-Hochschule-2015.pdf</a:t>
            </a:r>
            <a:r>
              <a:rPr lang="de-DE" sz="1200" kern="1200" noProof="0" dirty="0" smtClean="0">
                <a:solidFill>
                  <a:schemeClr val="tx1"/>
                </a:solidFill>
                <a:effectLst/>
                <a:latin typeface="+mn-lt"/>
                <a:ea typeface="+mn-ea"/>
                <a:cs typeface="+mn-cs"/>
              </a:rPr>
              <a:t>10.05.2017</a:t>
            </a:r>
            <a:endParaRPr lang="de-DE" noProof="0" dirty="0" smtClean="0">
              <a:effectLst/>
            </a:endParaRPr>
          </a:p>
          <a:p>
            <a:r>
              <a:rPr lang="de-DE" sz="1200" u="sng" kern="1200" noProof="0" dirty="0" smtClean="0">
                <a:solidFill>
                  <a:schemeClr val="tx1"/>
                </a:solidFill>
                <a:effectLst/>
                <a:latin typeface="+mn-lt"/>
                <a:ea typeface="+mn-ea"/>
                <a:cs typeface="+mn-cs"/>
              </a:rPr>
              <a:t> </a:t>
            </a:r>
            <a:endParaRPr lang="de-DE" noProof="0" dirty="0" smtClean="0">
              <a:effectLst/>
            </a:endParaRPr>
          </a:p>
          <a:p>
            <a:r>
              <a:rPr lang="de-DE" sz="1200" u="sng" kern="1200" noProof="0" dirty="0" err="1" smtClean="0">
                <a:solidFill>
                  <a:schemeClr val="tx1"/>
                </a:solidFill>
                <a:effectLst/>
                <a:latin typeface="+mn-lt"/>
                <a:ea typeface="+mn-ea"/>
                <a:cs typeface="+mn-cs"/>
              </a:rPr>
              <a:t>Crowdsourcing</a:t>
            </a:r>
            <a:r>
              <a:rPr lang="de-DE" sz="1200" u="sng" kern="1200" noProof="0" dirty="0" smtClean="0">
                <a:solidFill>
                  <a:schemeClr val="tx1"/>
                </a:solidFill>
                <a:effectLst/>
                <a:latin typeface="+mn-lt"/>
                <a:ea typeface="+mn-ea"/>
                <a:cs typeface="+mn-cs"/>
              </a:rPr>
              <a:t>: </a:t>
            </a:r>
            <a:r>
              <a:rPr lang="de-DE" sz="1200" kern="1200" noProof="0" dirty="0" smtClean="0">
                <a:solidFill>
                  <a:schemeClr val="tx1"/>
                </a:solidFill>
                <a:effectLst/>
                <a:latin typeface="+mn-lt"/>
                <a:ea typeface="+mn-ea"/>
                <a:cs typeface="+mn-cs"/>
              </a:rPr>
              <a:t>Neben einer Finanzierung aus Hochschulmitteln wäre es denkbar, dass auch im Hochschulbereich OER auf dem Wege des </a:t>
            </a:r>
            <a:r>
              <a:rPr lang="de-DE" sz="1200" kern="1200" noProof="0" dirty="0" err="1" smtClean="0">
                <a:solidFill>
                  <a:schemeClr val="tx1"/>
                </a:solidFill>
                <a:effectLst/>
                <a:latin typeface="+mn-lt"/>
                <a:ea typeface="+mn-ea"/>
                <a:cs typeface="+mn-cs"/>
              </a:rPr>
              <a:t>Crowdsourcings</a:t>
            </a:r>
            <a:r>
              <a:rPr lang="de-DE" sz="1200" kern="1200" noProof="0" dirty="0" smtClean="0">
                <a:solidFill>
                  <a:schemeClr val="tx1"/>
                </a:solidFill>
                <a:effectLst/>
                <a:latin typeface="+mn-lt"/>
                <a:ea typeface="+mn-ea"/>
                <a:cs typeface="+mn-cs"/>
              </a:rPr>
              <a:t> finanziert werden. Erste tendenziell positive Erfahrungen diesbezüglich liegen im Schulbereich mit dem Projekt Schulbuch-o-mat124 bereits vor. Insbesondere wäre es denkbar, dass die </a:t>
            </a:r>
            <a:r>
              <a:rPr lang="de-DE" sz="1200" kern="1200" noProof="0" dirty="0" err="1" smtClean="0">
                <a:solidFill>
                  <a:schemeClr val="tx1"/>
                </a:solidFill>
                <a:effectLst/>
                <a:latin typeface="+mn-lt"/>
                <a:ea typeface="+mn-ea"/>
                <a:cs typeface="+mn-cs"/>
              </a:rPr>
              <a:t>Studierendenschaft</a:t>
            </a:r>
            <a:r>
              <a:rPr lang="de-DE" sz="1200" kern="1200" noProof="0" dirty="0" smtClean="0">
                <a:solidFill>
                  <a:schemeClr val="tx1"/>
                </a:solidFill>
                <a:effectLst/>
                <a:latin typeface="+mn-lt"/>
                <a:ea typeface="+mn-ea"/>
                <a:cs typeface="+mn-cs"/>
              </a:rPr>
              <a:t> die Mittel für die Herstellung von hochqualitativen Inhalten kollektiv erbringt. Dies wäre besonders dann interessant, wenn die Studierenden auf diese Art und Weise insgesamt ihre Ausgaben für Lehrmittel reduzieren könnten. </a:t>
            </a:r>
            <a:r>
              <a:rPr lang="de-DE" sz="1200" u="sng" kern="1200" noProof="0" dirty="0" smtClean="0">
                <a:solidFill>
                  <a:schemeClr val="tx1"/>
                </a:solidFill>
                <a:effectLst/>
                <a:latin typeface="+mn-lt"/>
                <a:ea typeface="+mn-ea"/>
                <a:cs typeface="+mn-cs"/>
                <a:hlinkClick r:id="rId4"/>
              </a:rPr>
              <a:t>http://open-educational-resources.de/wp-content/uploads/sites/4/2015/02/Whitepaper-OER-Hochschule-2015.pdf</a:t>
            </a:r>
            <a:r>
              <a:rPr lang="de-DE" sz="1200" kern="1200" noProof="0" dirty="0" smtClean="0">
                <a:solidFill>
                  <a:schemeClr val="tx1"/>
                </a:solidFill>
                <a:effectLst/>
                <a:latin typeface="+mn-lt"/>
                <a:ea typeface="+mn-ea"/>
                <a:cs typeface="+mn-cs"/>
              </a:rPr>
              <a:t>10.05.2017</a:t>
            </a:r>
            <a:endParaRPr lang="de-DE" noProof="0" dirty="0" smtClean="0">
              <a:effectLst/>
            </a:endParaRPr>
          </a:p>
          <a:p>
            <a:r>
              <a:rPr lang="de-DE" noProof="0" dirty="0" smtClean="0">
                <a:effectLst/>
              </a:rPr>
              <a:t> </a:t>
            </a:r>
            <a:endParaRPr lang="de-DE" noProof="0" dirty="0">
              <a:effectLst/>
            </a:endParaRPr>
          </a:p>
        </p:txBody>
      </p:sp>
      <p:sp>
        <p:nvSpPr>
          <p:cNvPr id="4" name="Slide Number Placeholder 3"/>
          <p:cNvSpPr>
            <a:spLocks noGrp="1"/>
          </p:cNvSpPr>
          <p:nvPr>
            <p:ph type="sldNum" sz="quarter" idx="10"/>
          </p:nvPr>
        </p:nvSpPr>
        <p:spPr/>
        <p:txBody>
          <a:bodyPr/>
          <a:lstStyle/>
          <a:p>
            <a:fld id="{4593DDEC-A3CA-1A4F-8590-E9DE20F20116}" type="slidenum">
              <a:rPr lang="de-DE" smtClean="0"/>
              <a:t>6</a:t>
            </a:fld>
            <a:endParaRPr lang="de-DE"/>
          </a:p>
        </p:txBody>
      </p:sp>
    </p:spTree>
    <p:extLst>
      <p:ext uri="{BB962C8B-B14F-4D97-AF65-F5344CB8AC3E}">
        <p14:creationId xmlns:p14="http://schemas.microsoft.com/office/powerpoint/2010/main" val="171582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e-DE" noProof="0" dirty="0" smtClean="0">
                <a:effectLst/>
              </a:rPr>
              <a:t>Mehrwert</a:t>
            </a:r>
            <a:r>
              <a:rPr lang="de-DE" baseline="0" noProof="0" dirty="0" smtClean="0">
                <a:effectLst/>
              </a:rPr>
              <a:t> von OER an Hochschulen</a:t>
            </a:r>
            <a:endParaRPr lang="de-DE" sz="1200" b="1" dirty="0" smtClean="0"/>
          </a:p>
          <a:p>
            <a:pPr marL="0" indent="0">
              <a:buNone/>
            </a:pPr>
            <a:r>
              <a:rPr lang="de-DE" sz="1200" b="1" dirty="0" smtClean="0"/>
              <a:t/>
            </a:r>
            <a:br>
              <a:rPr lang="de-DE" sz="1200" b="1" dirty="0" smtClean="0"/>
            </a:br>
            <a:r>
              <a:rPr lang="de-DE" sz="1200" b="1" dirty="0" smtClean="0"/>
              <a:t>Mehr Nutzen</a:t>
            </a:r>
            <a:r>
              <a:rPr lang="de-DE" sz="1200" dirty="0" smtClean="0"/>
              <a:t/>
            </a:r>
            <a:br>
              <a:rPr lang="de-DE" sz="1200" dirty="0" smtClean="0"/>
            </a:br>
            <a:r>
              <a:rPr lang="de-DE" sz="1200" dirty="0" smtClean="0"/>
              <a:t> </a:t>
            </a:r>
            <a:endParaRPr lang="en-GB" sz="1200" dirty="0" smtClean="0"/>
          </a:p>
          <a:p>
            <a:pPr lvl="0"/>
            <a:r>
              <a:rPr lang="de-DE" sz="1200" dirty="0" smtClean="0"/>
              <a:t>Mit OER sparen Sie wertvolle Zeit bei der Erstellung eigener Lehrmaterialien</a:t>
            </a:r>
            <a:br>
              <a:rPr lang="de-DE" sz="1200" dirty="0" smtClean="0"/>
            </a:br>
            <a:r>
              <a:rPr lang="de-DE" sz="1200" dirty="0" smtClean="0"/>
              <a:t> </a:t>
            </a:r>
            <a:endParaRPr lang="en-GB" sz="1200" dirty="0" smtClean="0"/>
          </a:p>
          <a:p>
            <a:pPr lvl="0"/>
            <a:r>
              <a:rPr lang="de-DE" sz="1200" dirty="0" smtClean="0"/>
              <a:t>Dank der vielseitigen Verwendungsmöglichkeiten von OER können Sie diese flexibel in Ihre Lehre integrieren </a:t>
            </a:r>
            <a:br>
              <a:rPr lang="de-DE" sz="1200" dirty="0" smtClean="0"/>
            </a:br>
            <a:r>
              <a:rPr lang="de-DE" sz="1200" dirty="0" smtClean="0"/>
              <a:t> </a:t>
            </a:r>
            <a:endParaRPr lang="en-GB" sz="1200" dirty="0" smtClean="0"/>
          </a:p>
          <a:p>
            <a:pPr lvl="0"/>
            <a:r>
              <a:rPr lang="de-DE" sz="1200" dirty="0" smtClean="0"/>
              <a:t>Sie haben Zugriff auf ein großes und vielfältiges Angebot an freien Materialien</a:t>
            </a:r>
            <a:br>
              <a:rPr lang="de-DE" sz="1200" dirty="0" smtClean="0"/>
            </a:br>
            <a:r>
              <a:rPr lang="de-DE" sz="1200" dirty="0" smtClean="0"/>
              <a:t> </a:t>
            </a:r>
            <a:endParaRPr lang="en-GB" sz="1200" dirty="0" smtClean="0"/>
          </a:p>
          <a:p>
            <a:pPr lvl="0"/>
            <a:r>
              <a:rPr lang="de-DE" sz="1200" dirty="0" smtClean="0"/>
              <a:t>Durch die Veröffentlichung über neue Kanäle (z.B. OER Community und Repositorien) erhöhen Sie die Reichweite Ihrer Publikationen und steigern Ihre Reputation </a:t>
            </a:r>
            <a:br>
              <a:rPr lang="de-DE" sz="1200" dirty="0" smtClean="0"/>
            </a:br>
            <a:r>
              <a:rPr lang="de-DE" sz="1200" dirty="0" smtClean="0"/>
              <a:t> </a:t>
            </a:r>
            <a:endParaRPr lang="en-GB" sz="1200" dirty="0" smtClean="0"/>
          </a:p>
          <a:p>
            <a:pPr lvl="0"/>
            <a:r>
              <a:rPr lang="de-DE" sz="1200" dirty="0" smtClean="0"/>
              <a:t>Der Zugang zu weltweiten OER Community ermöglicht den Austausch mit neuen Kolleginnen und Kollegen</a:t>
            </a:r>
            <a:endParaRPr lang="en-GB" sz="1200" dirty="0" smtClean="0"/>
          </a:p>
          <a:p>
            <a:pPr lvl="0"/>
            <a:endParaRPr lang="de-DE" sz="1200" dirty="0" smtClean="0"/>
          </a:p>
          <a:p>
            <a:pPr lvl="0"/>
            <a:r>
              <a:rPr lang="de-DE" sz="1200" dirty="0" smtClean="0"/>
              <a:t>Freie Nutzungsrechte schafft Klarheit in der Zusammenarbeit mit Kolleginnen und Kollegen </a:t>
            </a:r>
          </a:p>
          <a:p>
            <a:pPr lvl="0"/>
            <a:endParaRPr lang="en-GB" sz="1200" dirty="0" smtClean="0"/>
          </a:p>
          <a:p>
            <a:pPr lvl="0"/>
            <a:r>
              <a:rPr lang="de-DE" sz="1200" dirty="0" smtClean="0"/>
              <a:t>Die Erstellung und Nutzung von OER hilft Ihnen dabei, sich neue Kompetenzen (Software, Arbeitsprozesse, digitales Arbeiten, Knowledge Management) anzueignen</a:t>
            </a:r>
            <a:endParaRPr lang="en-GB" sz="1200" dirty="0" smtClean="0"/>
          </a:p>
          <a:p>
            <a:endParaRPr lang="en-GB" sz="1200" dirty="0" smtClean="0"/>
          </a:p>
          <a:p>
            <a:endParaRPr lang="de-DE" dirty="0"/>
          </a:p>
        </p:txBody>
      </p:sp>
      <p:sp>
        <p:nvSpPr>
          <p:cNvPr id="4" name="Slide Number Placeholder 3"/>
          <p:cNvSpPr>
            <a:spLocks noGrp="1"/>
          </p:cNvSpPr>
          <p:nvPr>
            <p:ph type="sldNum" sz="quarter" idx="10"/>
          </p:nvPr>
        </p:nvSpPr>
        <p:spPr/>
        <p:txBody>
          <a:bodyPr/>
          <a:lstStyle/>
          <a:p>
            <a:fld id="{4593DDEC-A3CA-1A4F-8590-E9DE20F20116}" type="slidenum">
              <a:rPr lang="de-DE" smtClean="0"/>
              <a:t>7</a:t>
            </a:fld>
            <a:endParaRPr lang="de-DE"/>
          </a:p>
        </p:txBody>
      </p:sp>
    </p:spTree>
    <p:extLst>
      <p:ext uri="{BB962C8B-B14F-4D97-AF65-F5344CB8AC3E}">
        <p14:creationId xmlns:p14="http://schemas.microsoft.com/office/powerpoint/2010/main" val="29295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dirty="0" smtClean="0">
                <a:solidFill>
                  <a:schemeClr val="tx1"/>
                </a:solidFill>
                <a:effectLst/>
                <a:latin typeface="+mn-lt"/>
                <a:ea typeface="+mn-ea"/>
                <a:cs typeface="+mn-cs"/>
              </a:rPr>
              <a:t>Weniger Sorgen</a:t>
            </a:r>
            <a:r>
              <a:rPr lang="de-DE" sz="1200" kern="1200" dirty="0" smtClean="0">
                <a:solidFill>
                  <a:schemeClr val="tx1"/>
                </a:solidFill>
                <a:effectLst/>
                <a:latin typeface="+mn-lt"/>
                <a:ea typeface="+mn-ea"/>
                <a:cs typeface="+mn-cs"/>
              </a:rPr>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de-DE" sz="1200" kern="1200" dirty="0" smtClean="0">
                <a:solidFill>
                  <a:schemeClr val="tx1"/>
                </a:solidFill>
                <a:effectLst/>
                <a:latin typeface="+mn-lt"/>
                <a:ea typeface="+mn-ea"/>
                <a:cs typeface="+mn-cs"/>
              </a:rPr>
              <a:t>Durch die Zeitersparnis bei der Erstellung von Lehrmaterial bleibt Ihnen mehr verfügbare Zeit für andere Aufgaben wie zum Beispiel Forschung oder Innovation in der Lehre</a:t>
            </a:r>
            <a:endParaRPr lang="en-GB" sz="1200" kern="1200" dirty="0" smtClean="0">
              <a:solidFill>
                <a:schemeClr val="tx1"/>
              </a:solidFill>
              <a:effectLst/>
              <a:latin typeface="+mn-lt"/>
              <a:ea typeface="+mn-ea"/>
              <a:cs typeface="+mn-cs"/>
            </a:endParaRPr>
          </a:p>
          <a:p>
            <a:pPr lvl="0"/>
            <a:endParaRPr lang="de-DE" sz="1200" kern="1200" dirty="0" smtClean="0">
              <a:solidFill>
                <a:schemeClr val="tx1"/>
              </a:solidFill>
              <a:effectLst/>
              <a:latin typeface="+mn-lt"/>
              <a:ea typeface="+mn-ea"/>
              <a:cs typeface="+mn-cs"/>
            </a:endParaRPr>
          </a:p>
          <a:p>
            <a:pPr lvl="0"/>
            <a:r>
              <a:rPr lang="de-DE" sz="1200" kern="1200" dirty="0" smtClean="0">
                <a:solidFill>
                  <a:schemeClr val="tx1"/>
                </a:solidFill>
                <a:effectLst/>
                <a:latin typeface="+mn-lt"/>
                <a:ea typeface="+mn-ea"/>
                <a:cs typeface="+mn-cs"/>
              </a:rPr>
              <a:t>Urheberrechtliche Hürden werden abgebaut, das vereinfacht das Veröffentlichen der eigenen Arbeiten</a:t>
            </a:r>
            <a:endParaRPr lang="en-GB" sz="1200" kern="1200" dirty="0" smtClean="0">
              <a:solidFill>
                <a:schemeClr val="tx1"/>
              </a:solidFill>
              <a:effectLst/>
              <a:latin typeface="+mn-lt"/>
              <a:ea typeface="+mn-ea"/>
              <a:cs typeface="+mn-cs"/>
            </a:endParaRPr>
          </a:p>
          <a:p>
            <a:pPr lvl="0"/>
            <a:endParaRPr lang="de-DE" sz="1200" kern="1200" dirty="0" smtClean="0">
              <a:solidFill>
                <a:schemeClr val="tx1"/>
              </a:solidFill>
              <a:effectLst/>
              <a:latin typeface="+mn-lt"/>
              <a:ea typeface="+mn-ea"/>
              <a:cs typeface="+mn-cs"/>
            </a:endParaRPr>
          </a:p>
          <a:p>
            <a:pPr lvl="0"/>
            <a:r>
              <a:rPr lang="de-DE" sz="1200" kern="1200" dirty="0" smtClean="0">
                <a:solidFill>
                  <a:schemeClr val="tx1"/>
                </a:solidFill>
                <a:effectLst/>
                <a:latin typeface="+mn-lt"/>
                <a:ea typeface="+mn-ea"/>
                <a:cs typeface="+mn-cs"/>
              </a:rPr>
              <a:t>OER schafft Klarheit bei der Nutzung von Materialen und reduziert dadurch Verwaltungstätigkeiten</a:t>
            </a:r>
            <a:endParaRPr lang="en-GB" sz="1200" kern="1200" dirty="0" smtClean="0">
              <a:solidFill>
                <a:schemeClr val="tx1"/>
              </a:solidFill>
              <a:effectLst/>
              <a:latin typeface="+mn-lt"/>
              <a:ea typeface="+mn-ea"/>
              <a:cs typeface="+mn-cs"/>
            </a:endParaRPr>
          </a:p>
          <a:p>
            <a:pPr lvl="0"/>
            <a:endParaRPr lang="de-DE" sz="1200" kern="1200" dirty="0" smtClean="0">
              <a:solidFill>
                <a:schemeClr val="tx1"/>
              </a:solidFill>
              <a:effectLst/>
              <a:latin typeface="+mn-lt"/>
              <a:ea typeface="+mn-ea"/>
              <a:cs typeface="+mn-cs"/>
            </a:endParaRPr>
          </a:p>
          <a:p>
            <a:pPr lvl="0"/>
            <a:r>
              <a:rPr lang="de-DE" sz="1200" kern="1200" dirty="0" smtClean="0">
                <a:solidFill>
                  <a:schemeClr val="tx1"/>
                </a:solidFill>
                <a:effectLst/>
                <a:latin typeface="+mn-lt"/>
                <a:ea typeface="+mn-ea"/>
                <a:cs typeface="+mn-cs"/>
              </a:rPr>
              <a:t>Durch die freie Verfügbarkeit der Materialien sind Ihre Arbeiten einem breiteren Publikum zugänglich. Dadurch erhöht sich die Sichtbarkeit Ihrer Arbeit (Forschung und Lehre) und Sie können sich leichter neue Zielgruppen erschließen.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93DDEC-A3CA-1A4F-8590-E9DE20F20116}" type="slidenum">
              <a:rPr lang="de-DE" smtClean="0"/>
              <a:t>8</a:t>
            </a:fld>
            <a:endParaRPr lang="de-DE"/>
          </a:p>
        </p:txBody>
      </p:sp>
    </p:spTree>
    <p:extLst>
      <p:ext uri="{BB962C8B-B14F-4D97-AF65-F5344CB8AC3E}">
        <p14:creationId xmlns:p14="http://schemas.microsoft.com/office/powerpoint/2010/main" val="1251972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fld id="{4593DDEC-A3CA-1A4F-8590-E9DE20F20116}" type="slidenum">
              <a:rPr lang="de-DE" smtClean="0"/>
              <a:t>12</a:t>
            </a:fld>
            <a:endParaRPr lang="de-DE"/>
          </a:p>
        </p:txBody>
      </p:sp>
    </p:spTree>
    <p:extLst>
      <p:ext uri="{BB962C8B-B14F-4D97-AF65-F5344CB8AC3E}">
        <p14:creationId xmlns:p14="http://schemas.microsoft.com/office/powerpoint/2010/main" val="194868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4593DDEC-A3CA-1A4F-8590-E9DE20F20116}" type="slidenum">
              <a:rPr lang="de-DE" smtClean="0"/>
              <a:t>13</a:t>
            </a:fld>
            <a:endParaRPr lang="de-DE"/>
          </a:p>
        </p:txBody>
      </p:sp>
    </p:spTree>
    <p:extLst>
      <p:ext uri="{BB962C8B-B14F-4D97-AF65-F5344CB8AC3E}">
        <p14:creationId xmlns:p14="http://schemas.microsoft.com/office/powerpoint/2010/main" val="34615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593DDEC-A3CA-1A4F-8590-E9DE20F20116}" type="slidenum">
              <a:rPr lang="de-DE" smtClean="0"/>
              <a:t>14</a:t>
            </a:fld>
            <a:endParaRPr lang="de-DE"/>
          </a:p>
        </p:txBody>
      </p:sp>
    </p:spTree>
    <p:extLst>
      <p:ext uri="{BB962C8B-B14F-4D97-AF65-F5344CB8AC3E}">
        <p14:creationId xmlns:p14="http://schemas.microsoft.com/office/powerpoint/2010/main" val="176851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rial" charset="0"/>
                <a:ea typeface="Arial" charset="0"/>
                <a:cs typeface="Arial" charset="0"/>
              </a:defRPr>
            </a:lvl1pPr>
          </a:lstStyle>
          <a:p>
            <a:r>
              <a:rPr lang="en-US" dirty="0" smtClean="0"/>
              <a:t>Click to edit Master title style</a:t>
            </a:r>
            <a:endParaRPr lang="de-DE"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19C70BD6-92C6-1745-ADA1-FA620DE74BA2}" type="datetimeFigureOut">
              <a:rPr lang="de-DE" smtClean="0"/>
              <a:pPr/>
              <a:t>04.04.18</a:t>
            </a:fld>
            <a:endParaRPr lang="de-DE"/>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r>
              <a:rPr lang="de-DE" smtClean="0"/>
              <a:t>www.mein-medienzentrum.de</a:t>
            </a:r>
            <a:endParaRPr lang="de-DE"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8273D93B-084A-9240-8F1D-C12F9136C608}" type="slidenum">
              <a:rPr lang="de-DE" smtClean="0"/>
              <a:pPr/>
              <a:t>‹#›</a:t>
            </a:fld>
            <a:endParaRPr lang="de-DE"/>
          </a:p>
        </p:txBody>
      </p:sp>
    </p:spTree>
    <p:extLst>
      <p:ext uri="{BB962C8B-B14F-4D97-AF65-F5344CB8AC3E}">
        <p14:creationId xmlns:p14="http://schemas.microsoft.com/office/powerpoint/2010/main" val="1859055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19C70BD6-92C6-1745-ADA1-FA620DE74BA2}" type="datetimeFigureOut">
              <a:rPr lang="de-DE" smtClean="0"/>
              <a:t>04.04.18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342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19C70BD6-92C6-1745-ADA1-FA620DE74BA2}" type="datetimeFigureOut">
              <a:rPr lang="de-DE" smtClean="0"/>
              <a:t>04.04.18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712694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3" name="Textplatzhalter 12"/>
          <p:cNvSpPr>
            <a:spLocks noGrp="1"/>
          </p:cNvSpPr>
          <p:nvPr>
            <p:ph type="body" sz="quarter" idx="13"/>
          </p:nvPr>
        </p:nvSpPr>
        <p:spPr>
          <a:xfrm>
            <a:off x="838200" y="590177"/>
            <a:ext cx="9664700" cy="1056061"/>
          </a:xfrm>
        </p:spPr>
        <p:txBody>
          <a:bodyPr>
            <a:normAutofit/>
          </a:bodyPr>
          <a:lstStyle>
            <a:lvl1pPr marL="0" indent="0">
              <a:buNone/>
              <a:defRPr sz="4400">
                <a:solidFill>
                  <a:schemeClr val="tx1"/>
                </a:solidFill>
              </a:defRPr>
            </a:lvl1pPr>
          </a:lstStyle>
          <a:p>
            <a:pPr lvl="0"/>
            <a:r>
              <a:rPr lang="de-DE" dirty="0" smtClean="0"/>
              <a:t>Mastertextformat bearbeiten</a:t>
            </a:r>
          </a:p>
        </p:txBody>
      </p:sp>
    </p:spTree>
    <p:extLst>
      <p:ext uri="{BB962C8B-B14F-4D97-AF65-F5344CB8AC3E}">
        <p14:creationId xmlns:p14="http://schemas.microsoft.com/office/powerpoint/2010/main" val="6401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19C70BD6-92C6-1745-ADA1-FA620DE74BA2}" type="datetimeFigureOut">
              <a:rPr lang="de-DE" smtClean="0"/>
              <a:t>04.04.18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40523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C70BD6-92C6-1745-ADA1-FA620DE74BA2}" type="datetimeFigureOut">
              <a:rPr lang="de-DE" smtClean="0"/>
              <a:t>04.04.18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881617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19C70BD6-92C6-1745-ADA1-FA620DE74BA2}" type="datetimeFigureOut">
              <a:rPr lang="de-DE" smtClean="0"/>
              <a:t>04.04.18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49572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19C70BD6-92C6-1745-ADA1-FA620DE74BA2}" type="datetimeFigureOut">
              <a:rPr lang="de-DE" smtClean="0"/>
              <a:t>04.04.18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559730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19C70BD6-92C6-1745-ADA1-FA620DE74BA2}" type="datetimeFigureOut">
              <a:rPr lang="de-DE" smtClean="0"/>
              <a:t>04.04.18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65281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70BD6-92C6-1745-ADA1-FA620DE74BA2}" type="datetimeFigureOut">
              <a:rPr lang="de-DE" smtClean="0"/>
              <a:t>04.04.18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97381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70BD6-92C6-1745-ADA1-FA620DE74BA2}" type="datetimeFigureOut">
              <a:rPr lang="de-DE" smtClean="0"/>
              <a:t>04.04.18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169724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70BD6-92C6-1745-ADA1-FA620DE74BA2}" type="datetimeFigureOut">
              <a:rPr lang="de-DE" smtClean="0"/>
              <a:t>04.04.18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273D93B-084A-9240-8F1D-C12F9136C608}" type="slidenum">
              <a:rPr lang="de-DE" smtClean="0"/>
              <a:t>‹#›</a:t>
            </a:fld>
            <a:endParaRPr lang="de-DE"/>
          </a:p>
        </p:txBody>
      </p:sp>
    </p:spTree>
    <p:extLst>
      <p:ext uri="{BB962C8B-B14F-4D97-AF65-F5344CB8AC3E}">
        <p14:creationId xmlns:p14="http://schemas.microsoft.com/office/powerpoint/2010/main" val="5923566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OER</a:t>
            </a:r>
            <a:endParaRPr lang="de-D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19C70BD6-92C6-1745-ADA1-FA620DE74BA2}" type="datetimeFigureOut">
              <a:rPr lang="de-DE" smtClean="0"/>
              <a:pPr/>
              <a:t>04.04.18</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r>
              <a:rPr lang="de-DE" smtClean="0"/>
              <a:t>www.mein-medienzentrum.de</a:t>
            </a:r>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8273D93B-084A-9240-8F1D-C12F9136C608}" type="slidenum">
              <a:rPr lang="de-DE" smtClean="0"/>
              <a:pPr/>
              <a:t>‹#›</a:t>
            </a:fld>
            <a:endParaRPr lang="de-DE"/>
          </a:p>
        </p:txBody>
      </p:sp>
    </p:spTree>
    <p:extLst>
      <p:ext uri="{BB962C8B-B14F-4D97-AF65-F5344CB8AC3E}">
        <p14:creationId xmlns:p14="http://schemas.microsoft.com/office/powerpoint/2010/main" val="577134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28.tiff"/><Relationship Id="rId12" Type="http://schemas.openxmlformats.org/officeDocument/2006/relationships/image" Target="../media/image29.tiff"/><Relationship Id="rId13" Type="http://schemas.openxmlformats.org/officeDocument/2006/relationships/hyperlink" Target="https://commons.wikimedia.org/wiki/File:Open_Content_A_Practical_Guide_to_Using_Creative_Commons_Licences_web.pdf" TargetMode="External"/><Relationship Id="rId1" Type="http://schemas.openxmlformats.org/officeDocument/2006/relationships/slideLayout" Target="../slideLayouts/slideLayout1.xml"/><Relationship Id="rId2" Type="http://schemas.openxmlformats.org/officeDocument/2006/relationships/image" Target="../media/image16.tiff"/><Relationship Id="rId3" Type="http://schemas.openxmlformats.org/officeDocument/2006/relationships/image" Target="../media/image21.png"/><Relationship Id="rId4" Type="http://schemas.openxmlformats.org/officeDocument/2006/relationships/hyperlink" Target="https://creativecommons.org/about/downloads/" TargetMode="External"/><Relationship Id="rId5" Type="http://schemas.openxmlformats.org/officeDocument/2006/relationships/image" Target="../media/image22.tiff"/><Relationship Id="rId6" Type="http://schemas.openxmlformats.org/officeDocument/2006/relationships/image" Target="../media/image23.tiff"/><Relationship Id="rId7" Type="http://schemas.openxmlformats.org/officeDocument/2006/relationships/image" Target="../media/image24.tiff"/><Relationship Id="rId8" Type="http://schemas.openxmlformats.org/officeDocument/2006/relationships/image" Target="../media/image25.tiff"/><Relationship Id="rId9" Type="http://schemas.openxmlformats.org/officeDocument/2006/relationships/image" Target="../media/image26.tiff"/><Relationship Id="rId10" Type="http://schemas.openxmlformats.org/officeDocument/2006/relationships/image" Target="../media/image2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9.jpg"/><Relationship Id="rId5" Type="http://schemas.openxmlformats.org/officeDocument/2006/relationships/image" Target="../media/image6.jpg"/><Relationship Id="rId6" Type="http://schemas.openxmlformats.org/officeDocument/2006/relationships/image" Target="../media/image13.jpg"/><Relationship Id="rId7" Type="http://schemas.openxmlformats.org/officeDocument/2006/relationships/image" Target="../media/image31.jpg"/><Relationship Id="rId8" Type="http://schemas.openxmlformats.org/officeDocument/2006/relationships/image" Target="../media/image32.png"/><Relationship Id="rId9" Type="http://schemas.openxmlformats.org/officeDocument/2006/relationships/image" Target="../media/image10.jpg"/><Relationship Id="rId10" Type="http://schemas.openxmlformats.org/officeDocument/2006/relationships/hyperlink" Target="https://de.slideshare.net/jan-neumann/when-bottomup-meets-topdown-grundlagen-des-oerpolicymaking" TargetMode="External"/><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sa/4.0/deed.de" TargetMode="External"/><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9JNB5Ttzv-M" TargetMode="External"/><Relationship Id="rId4" Type="http://schemas.openxmlformats.org/officeDocument/2006/relationships/hyperlink" Target="https://oer-contentbuffet.info/" TargetMode="Externa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hyperlink" Target="https://www.openlearnware.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250" y="319475"/>
            <a:ext cx="9675541" cy="2387600"/>
          </a:xfrm>
        </p:spPr>
        <p:txBody>
          <a:bodyPr/>
          <a:lstStyle/>
          <a:p>
            <a:pPr algn="l"/>
            <a:r>
              <a:rPr lang="de-DE" dirty="0"/>
              <a:t>Open Educational Resources an Hochschulen</a:t>
            </a:r>
          </a:p>
        </p:txBody>
      </p:sp>
      <p:pic>
        <p:nvPicPr>
          <p:cNvPr id="4" name="Inhaltsplatzhalt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250" y="2707075"/>
            <a:ext cx="4520333" cy="3709377"/>
          </a:xfrm>
          <a:prstGeom prst="rect">
            <a:avLst/>
          </a:prstGeom>
        </p:spPr>
      </p:pic>
    </p:spTree>
    <p:extLst>
      <p:ext uri="{BB962C8B-B14F-4D97-AF65-F5344CB8AC3E}">
        <p14:creationId xmlns:p14="http://schemas.microsoft.com/office/powerpoint/2010/main" val="377589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9675541" cy="806798"/>
          </a:xfrm>
        </p:spPr>
        <p:txBody>
          <a:bodyPr>
            <a:normAutofit/>
          </a:bodyPr>
          <a:lstStyle/>
          <a:p>
            <a:pPr algn="l"/>
            <a:r>
              <a:rPr lang="de-DE" sz="3000" dirty="0" smtClean="0"/>
              <a:t>Alle Creative </a:t>
            </a:r>
            <a:r>
              <a:rPr lang="de-DE" sz="3000" dirty="0" err="1" smtClean="0"/>
              <a:t>Commons</a:t>
            </a:r>
            <a:r>
              <a:rPr lang="de-DE" sz="3000" dirty="0" smtClean="0"/>
              <a:t> Lizenzen </a:t>
            </a:r>
            <a:endParaRPr lang="de-DE" sz="3000" dirty="0"/>
          </a:p>
        </p:txBody>
      </p:sp>
      <p:pic>
        <p:nvPicPr>
          <p:cNvPr id="6" name="Picture 5"/>
          <p:cNvPicPr>
            <a:picLocks noChangeAspect="1"/>
          </p:cNvPicPr>
          <p:nvPr/>
        </p:nvPicPr>
        <p:blipFill>
          <a:blip r:embed="rId2"/>
          <a:stretch>
            <a:fillRect/>
          </a:stretch>
        </p:blipFill>
        <p:spPr>
          <a:xfrm>
            <a:off x="8116581" y="295092"/>
            <a:ext cx="3869043" cy="1462271"/>
          </a:xfrm>
          <a:prstGeom prst="rect">
            <a:avLst/>
          </a:prstGeom>
        </p:spPr>
      </p:pic>
      <p:pic>
        <p:nvPicPr>
          <p:cNvPr id="11" name="Grafik 20" descr="C:\Users\anwig100\Downloads\800px-CC_License_Compatibility_Chart.png"/>
          <p:cNvPicPr/>
          <p:nvPr/>
        </p:nvPicPr>
        <p:blipFill>
          <a:blip r:embed="rId3">
            <a:extLst>
              <a:ext uri="{28A0092B-C50C-407E-A947-70E740481C1C}">
                <a14:useLocalDpi xmlns:a14="http://schemas.microsoft.com/office/drawing/2010/main" val="0"/>
              </a:ext>
            </a:extLst>
          </a:blip>
          <a:srcRect/>
          <a:stretch>
            <a:fillRect/>
          </a:stretch>
        </p:blipFill>
        <p:spPr bwMode="auto">
          <a:xfrm>
            <a:off x="5876694" y="1593599"/>
            <a:ext cx="5040351" cy="3590528"/>
          </a:xfrm>
          <a:prstGeom prst="rect">
            <a:avLst/>
          </a:prstGeom>
          <a:noFill/>
          <a:ln>
            <a:noFill/>
          </a:ln>
        </p:spPr>
      </p:pic>
      <p:sp>
        <p:nvSpPr>
          <p:cNvPr id="3" name="Rectangle 2"/>
          <p:cNvSpPr/>
          <p:nvPr/>
        </p:nvSpPr>
        <p:spPr>
          <a:xfrm>
            <a:off x="6668430" y="5300992"/>
            <a:ext cx="3893502" cy="369332"/>
          </a:xfrm>
          <a:prstGeom prst="rect">
            <a:avLst/>
          </a:prstGeom>
        </p:spPr>
        <p:txBody>
          <a:bodyPr wrap="none">
            <a:spAutoFit/>
          </a:bodyPr>
          <a:lstStyle/>
          <a:p>
            <a:r>
              <a:rPr lang="de-DE" b="1" dirty="0" smtClean="0"/>
              <a:t>Nicht alle sind miteinander kompatibel</a:t>
            </a:r>
            <a:endParaRPr lang="de-DE" dirty="0"/>
          </a:p>
        </p:txBody>
      </p:sp>
      <p:sp>
        <p:nvSpPr>
          <p:cNvPr id="7" name="Rectangle 6"/>
          <p:cNvSpPr/>
          <p:nvPr/>
        </p:nvSpPr>
        <p:spPr>
          <a:xfrm>
            <a:off x="509241" y="5735652"/>
            <a:ext cx="9316525" cy="369332"/>
          </a:xfrm>
          <a:prstGeom prst="rect">
            <a:avLst/>
          </a:prstGeom>
        </p:spPr>
        <p:txBody>
          <a:bodyPr wrap="none">
            <a:spAutoFit/>
          </a:bodyPr>
          <a:lstStyle/>
          <a:p>
            <a:r>
              <a:rPr lang="de-DE" b="1" dirty="0" smtClean="0"/>
              <a:t>Creative </a:t>
            </a:r>
            <a:r>
              <a:rPr lang="de-DE" b="1" dirty="0" err="1" smtClean="0"/>
              <a:t>Commons</a:t>
            </a:r>
            <a:r>
              <a:rPr lang="de-DE" b="1" dirty="0"/>
              <a:t> </a:t>
            </a:r>
            <a:r>
              <a:rPr lang="de-DE" b="1" dirty="0" smtClean="0"/>
              <a:t>Lizenzen herunterladen: </a:t>
            </a:r>
            <a:r>
              <a:rPr lang="de-DE" dirty="0">
                <a:hlinkClick r:id="rId4"/>
              </a:rPr>
              <a:t>https://creativecommons.org/about/downloads</a:t>
            </a:r>
            <a:r>
              <a:rPr lang="de-DE" dirty="0" smtClean="0">
                <a:hlinkClick r:id="rId4"/>
              </a:rPr>
              <a:t>/</a:t>
            </a:r>
            <a:r>
              <a:rPr lang="de-DE" b="1" dirty="0" smtClean="0"/>
              <a:t> </a:t>
            </a:r>
            <a:endParaRPr lang="de-DE" dirty="0"/>
          </a:p>
        </p:txBody>
      </p:sp>
      <p:pic>
        <p:nvPicPr>
          <p:cNvPr id="4" name="Picture 3"/>
          <p:cNvPicPr>
            <a:picLocks noChangeAspect="1"/>
          </p:cNvPicPr>
          <p:nvPr/>
        </p:nvPicPr>
        <p:blipFill>
          <a:blip r:embed="rId5"/>
          <a:stretch>
            <a:fillRect/>
          </a:stretch>
        </p:blipFill>
        <p:spPr>
          <a:xfrm>
            <a:off x="640753" y="2524400"/>
            <a:ext cx="1896904" cy="663681"/>
          </a:xfrm>
          <a:prstGeom prst="rect">
            <a:avLst/>
          </a:prstGeom>
        </p:spPr>
      </p:pic>
      <p:pic>
        <p:nvPicPr>
          <p:cNvPr id="5" name="Picture 4"/>
          <p:cNvPicPr>
            <a:picLocks noChangeAspect="1"/>
          </p:cNvPicPr>
          <p:nvPr/>
        </p:nvPicPr>
        <p:blipFill>
          <a:blip r:embed="rId6"/>
          <a:stretch>
            <a:fillRect/>
          </a:stretch>
        </p:blipFill>
        <p:spPr>
          <a:xfrm>
            <a:off x="640753" y="1617789"/>
            <a:ext cx="1876405" cy="656509"/>
          </a:xfrm>
          <a:prstGeom prst="rect">
            <a:avLst/>
          </a:prstGeom>
        </p:spPr>
      </p:pic>
      <p:pic>
        <p:nvPicPr>
          <p:cNvPr id="8" name="Picture 7"/>
          <p:cNvPicPr>
            <a:picLocks noChangeAspect="1"/>
          </p:cNvPicPr>
          <p:nvPr/>
        </p:nvPicPr>
        <p:blipFill>
          <a:blip r:embed="rId7"/>
          <a:stretch>
            <a:fillRect/>
          </a:stretch>
        </p:blipFill>
        <p:spPr>
          <a:xfrm>
            <a:off x="640753" y="3438183"/>
            <a:ext cx="1902005" cy="665466"/>
          </a:xfrm>
          <a:prstGeom prst="rect">
            <a:avLst/>
          </a:prstGeom>
        </p:spPr>
      </p:pic>
      <p:pic>
        <p:nvPicPr>
          <p:cNvPr id="9" name="Picture 8"/>
          <p:cNvPicPr>
            <a:picLocks noChangeAspect="1"/>
          </p:cNvPicPr>
          <p:nvPr/>
        </p:nvPicPr>
        <p:blipFill>
          <a:blip r:embed="rId8"/>
          <a:stretch>
            <a:fillRect/>
          </a:stretch>
        </p:blipFill>
        <p:spPr>
          <a:xfrm>
            <a:off x="602480" y="4349333"/>
            <a:ext cx="1952949" cy="683290"/>
          </a:xfrm>
          <a:prstGeom prst="rect">
            <a:avLst/>
          </a:prstGeom>
        </p:spPr>
      </p:pic>
      <p:pic>
        <p:nvPicPr>
          <p:cNvPr id="10" name="Picture 9"/>
          <p:cNvPicPr>
            <a:picLocks noChangeAspect="1"/>
          </p:cNvPicPr>
          <p:nvPr/>
        </p:nvPicPr>
        <p:blipFill>
          <a:blip r:embed="rId9"/>
          <a:stretch>
            <a:fillRect/>
          </a:stretch>
        </p:blipFill>
        <p:spPr>
          <a:xfrm>
            <a:off x="2787610" y="1609086"/>
            <a:ext cx="1884751" cy="659429"/>
          </a:xfrm>
          <a:prstGeom prst="rect">
            <a:avLst/>
          </a:prstGeom>
        </p:spPr>
      </p:pic>
      <p:pic>
        <p:nvPicPr>
          <p:cNvPr id="12" name="Picture 11"/>
          <p:cNvPicPr>
            <a:picLocks noChangeAspect="1"/>
          </p:cNvPicPr>
          <p:nvPr/>
        </p:nvPicPr>
        <p:blipFill>
          <a:blip r:embed="rId10"/>
          <a:stretch>
            <a:fillRect/>
          </a:stretch>
        </p:blipFill>
        <p:spPr>
          <a:xfrm>
            <a:off x="2787610" y="2542832"/>
            <a:ext cx="1884751" cy="659429"/>
          </a:xfrm>
          <a:prstGeom prst="rect">
            <a:avLst/>
          </a:prstGeom>
        </p:spPr>
      </p:pic>
      <p:pic>
        <p:nvPicPr>
          <p:cNvPr id="13" name="Picture 12"/>
          <p:cNvPicPr>
            <a:picLocks noChangeAspect="1"/>
          </p:cNvPicPr>
          <p:nvPr/>
        </p:nvPicPr>
        <p:blipFill>
          <a:blip r:embed="rId11"/>
          <a:stretch>
            <a:fillRect/>
          </a:stretch>
        </p:blipFill>
        <p:spPr>
          <a:xfrm>
            <a:off x="2787610" y="3438184"/>
            <a:ext cx="1888611" cy="665466"/>
          </a:xfrm>
          <a:prstGeom prst="rect">
            <a:avLst/>
          </a:prstGeom>
        </p:spPr>
      </p:pic>
      <p:pic>
        <p:nvPicPr>
          <p:cNvPr id="15" name="Picture 14"/>
          <p:cNvPicPr>
            <a:picLocks noChangeAspect="1"/>
          </p:cNvPicPr>
          <p:nvPr/>
        </p:nvPicPr>
        <p:blipFill>
          <a:blip r:embed="rId12"/>
          <a:stretch>
            <a:fillRect/>
          </a:stretch>
        </p:blipFill>
        <p:spPr>
          <a:xfrm>
            <a:off x="2787610" y="4332033"/>
            <a:ext cx="1884751" cy="664106"/>
          </a:xfrm>
          <a:prstGeom prst="rect">
            <a:avLst/>
          </a:prstGeom>
        </p:spPr>
      </p:pic>
      <p:sp>
        <p:nvSpPr>
          <p:cNvPr id="16" name="Rectangle 15"/>
          <p:cNvSpPr/>
          <p:nvPr/>
        </p:nvSpPr>
        <p:spPr>
          <a:xfrm>
            <a:off x="509241" y="6191180"/>
            <a:ext cx="9036203" cy="369332"/>
          </a:xfrm>
          <a:prstGeom prst="rect">
            <a:avLst/>
          </a:prstGeom>
        </p:spPr>
        <p:txBody>
          <a:bodyPr wrap="square">
            <a:spAutoFit/>
          </a:bodyPr>
          <a:lstStyle/>
          <a:p>
            <a:r>
              <a:rPr lang="de-DE" b="1" dirty="0" smtClean="0"/>
              <a:t>Literatur</a:t>
            </a:r>
            <a:r>
              <a:rPr lang="de-DE" dirty="0" smtClean="0"/>
              <a:t>: </a:t>
            </a:r>
            <a:r>
              <a:rPr lang="de-DE" dirty="0" smtClean="0">
                <a:hlinkClick r:id="rId13"/>
              </a:rPr>
              <a:t>Open_Content_A_Practical_Guide_to_Using_Creative_Commons_Licences_web.pdf</a:t>
            </a:r>
            <a:endParaRPr lang="de-DE" dirty="0"/>
          </a:p>
        </p:txBody>
      </p:sp>
    </p:spTree>
    <p:extLst>
      <p:ext uri="{BB962C8B-B14F-4D97-AF65-F5344CB8AC3E}">
        <p14:creationId xmlns:p14="http://schemas.microsoft.com/office/powerpoint/2010/main" val="1500250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7142" y="5061425"/>
            <a:ext cx="576504" cy="369332"/>
          </a:xfrm>
          <a:prstGeom prst="rect">
            <a:avLst/>
          </a:prstGeom>
        </p:spPr>
        <p:txBody>
          <a:bodyPr wrap="none">
            <a:spAutoFit/>
          </a:bodyPr>
          <a:lstStyle/>
          <a:p>
            <a:r>
              <a:rPr lang="de-DE" b="1" dirty="0" smtClean="0"/>
              <a:t>Text</a:t>
            </a:r>
            <a:endParaRPr lang="de-D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332" y="93259"/>
            <a:ext cx="9395148" cy="6642078"/>
          </a:xfrm>
          <a:prstGeom prst="rect">
            <a:avLst/>
          </a:prstGeom>
        </p:spPr>
      </p:pic>
    </p:spTree>
    <p:extLst>
      <p:ext uri="{BB962C8B-B14F-4D97-AF65-F5344CB8AC3E}">
        <p14:creationId xmlns:p14="http://schemas.microsoft.com/office/powerpoint/2010/main" val="7423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28599" y="1530026"/>
            <a:ext cx="11675486" cy="38167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p:cNvSpPr txBox="1">
            <a:spLocks/>
          </p:cNvSpPr>
          <p:nvPr/>
        </p:nvSpPr>
        <p:spPr>
          <a:xfrm>
            <a:off x="712304" y="318509"/>
            <a:ext cx="9664700" cy="7279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charset="0"/>
              <a:buNone/>
              <a:defRPr sz="4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charset="0"/>
              <a:buChar char="•"/>
              <a:defRPr sz="2400" kern="1200">
                <a:solidFill>
                  <a:srgbClr val="00717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charset="0"/>
              <a:buChar char="•"/>
              <a:defRPr sz="2000" kern="1200">
                <a:solidFill>
                  <a:srgbClr val="00717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charset="0"/>
              <a:buChar char="•"/>
              <a:defRPr sz="1800" kern="1200">
                <a:solidFill>
                  <a:srgbClr val="00717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charset="0"/>
              <a:buChar char="•"/>
              <a:defRPr sz="1800" kern="1200">
                <a:solidFill>
                  <a:srgbClr val="0071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smtClean="0"/>
              <a:t>Umsetzung einer OER </a:t>
            </a:r>
            <a:r>
              <a:rPr lang="de-DE" dirty="0" err="1" smtClean="0"/>
              <a:t>Policy</a:t>
            </a:r>
            <a:endParaRPr lang="de-DE" dirty="0"/>
          </a:p>
        </p:txBody>
      </p:sp>
      <p:sp>
        <p:nvSpPr>
          <p:cNvPr id="12" name="Rounded Rectangle 11"/>
          <p:cNvSpPr/>
          <p:nvPr/>
        </p:nvSpPr>
        <p:spPr>
          <a:xfrm>
            <a:off x="1418938" y="2034202"/>
            <a:ext cx="2996308" cy="8204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400" dirty="0" smtClean="0">
                <a:solidFill>
                  <a:schemeClr val="tx1"/>
                </a:solidFill>
                <a:latin typeface="Arial" charset="0"/>
                <a:ea typeface="Arial" charset="0"/>
                <a:cs typeface="Arial" charset="0"/>
              </a:rPr>
              <a:t>IT Infrastruktur</a:t>
            </a:r>
            <a:endParaRPr lang="de-DE" sz="2400" dirty="0">
              <a:solidFill>
                <a:schemeClr val="tx1"/>
              </a:solidFill>
              <a:latin typeface="Arial" charset="0"/>
              <a:ea typeface="Arial" charset="0"/>
              <a:cs typeface="Arial" charset="0"/>
            </a:endParaRPr>
          </a:p>
        </p:txBody>
      </p:sp>
      <p:sp>
        <p:nvSpPr>
          <p:cNvPr id="15" name="Rounded Rectangle 14"/>
          <p:cNvSpPr/>
          <p:nvPr/>
        </p:nvSpPr>
        <p:spPr>
          <a:xfrm>
            <a:off x="499043" y="3013859"/>
            <a:ext cx="2479289" cy="8050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400" smtClean="0">
                <a:solidFill>
                  <a:schemeClr val="tx1"/>
                </a:solidFill>
                <a:latin typeface="Arial" charset="0"/>
                <a:ea typeface="Arial" charset="0"/>
                <a:cs typeface="Arial" charset="0"/>
              </a:rPr>
              <a:t>Marketing</a:t>
            </a:r>
            <a:endParaRPr lang="de-DE" sz="2400" dirty="0">
              <a:solidFill>
                <a:schemeClr val="tx1"/>
              </a:solidFill>
              <a:latin typeface="Arial" charset="0"/>
              <a:ea typeface="Arial" charset="0"/>
              <a:cs typeface="Arial" charset="0"/>
            </a:endParaRPr>
          </a:p>
        </p:txBody>
      </p:sp>
      <p:sp>
        <p:nvSpPr>
          <p:cNvPr id="17" name="Rounded Rectangle 16"/>
          <p:cNvSpPr/>
          <p:nvPr/>
        </p:nvSpPr>
        <p:spPr>
          <a:xfrm>
            <a:off x="3326143" y="3003396"/>
            <a:ext cx="3221908" cy="84749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400" dirty="0" smtClean="0">
                <a:solidFill>
                  <a:schemeClr val="tx1"/>
                </a:solidFill>
                <a:latin typeface="Arial" charset="0"/>
                <a:ea typeface="Arial" charset="0"/>
                <a:cs typeface="Arial" charset="0"/>
              </a:rPr>
              <a:t>Strategie &amp; Werte</a:t>
            </a:r>
            <a:endParaRPr lang="de-DE" sz="2400" dirty="0">
              <a:solidFill>
                <a:schemeClr val="tx1"/>
              </a:solidFill>
              <a:latin typeface="Arial" charset="0"/>
              <a:ea typeface="Arial" charset="0"/>
              <a:cs typeface="Arial" charset="0"/>
            </a:endParaRPr>
          </a:p>
        </p:txBody>
      </p:sp>
      <p:sp>
        <p:nvSpPr>
          <p:cNvPr id="18" name="Rounded Rectangle 17"/>
          <p:cNvSpPr/>
          <p:nvPr/>
        </p:nvSpPr>
        <p:spPr>
          <a:xfrm>
            <a:off x="2414399" y="3938000"/>
            <a:ext cx="1958102" cy="9460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400" dirty="0" smtClean="0">
                <a:solidFill>
                  <a:schemeClr val="tx1"/>
                </a:solidFill>
                <a:latin typeface="Arial" charset="0"/>
                <a:ea typeface="Arial" charset="0"/>
                <a:cs typeface="Arial" charset="0"/>
              </a:rPr>
              <a:t>Recht</a:t>
            </a:r>
            <a:endParaRPr lang="de-DE" sz="2400" dirty="0">
              <a:solidFill>
                <a:schemeClr val="tx1"/>
              </a:solidFill>
              <a:latin typeface="Arial" charset="0"/>
              <a:ea typeface="Arial" charset="0"/>
              <a:cs typeface="Arial" charset="0"/>
            </a:endParaRPr>
          </a:p>
        </p:txBody>
      </p:sp>
      <p:sp>
        <p:nvSpPr>
          <p:cNvPr id="19" name="Rounded Rectangle 18"/>
          <p:cNvSpPr/>
          <p:nvPr/>
        </p:nvSpPr>
        <p:spPr>
          <a:xfrm>
            <a:off x="6036740" y="4093833"/>
            <a:ext cx="3897936" cy="8050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400" dirty="0" smtClean="0">
                <a:solidFill>
                  <a:schemeClr val="tx1"/>
                </a:solidFill>
                <a:latin typeface="Arial" charset="0"/>
                <a:ea typeface="Arial" charset="0"/>
                <a:cs typeface="Arial" charset="0"/>
              </a:rPr>
              <a:t>Curriculum &amp; Material</a:t>
            </a:r>
            <a:endParaRPr lang="de-DE" sz="2400" dirty="0">
              <a:solidFill>
                <a:schemeClr val="tx1"/>
              </a:solidFill>
              <a:latin typeface="Arial" charset="0"/>
              <a:ea typeface="Arial" charset="0"/>
              <a:cs typeface="Arial" charset="0"/>
            </a:endParaRPr>
          </a:p>
        </p:txBody>
      </p:sp>
      <p:sp>
        <p:nvSpPr>
          <p:cNvPr id="20" name="Rounded Rectangle 19"/>
          <p:cNvSpPr/>
          <p:nvPr/>
        </p:nvSpPr>
        <p:spPr>
          <a:xfrm>
            <a:off x="6096000" y="2111235"/>
            <a:ext cx="3897936" cy="8050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400" dirty="0" smtClean="0">
                <a:solidFill>
                  <a:schemeClr val="tx1"/>
                </a:solidFill>
                <a:latin typeface="Arial" charset="0"/>
                <a:ea typeface="Arial" charset="0"/>
                <a:cs typeface="Arial" charset="0"/>
              </a:rPr>
              <a:t>Human Resources</a:t>
            </a:r>
            <a:endParaRPr lang="de-DE" sz="2400" dirty="0">
              <a:solidFill>
                <a:schemeClr val="tx1"/>
              </a:solidFill>
              <a:latin typeface="Arial" charset="0"/>
              <a:ea typeface="Arial" charset="0"/>
              <a:cs typeface="Arial" charset="0"/>
            </a:endParaRPr>
          </a:p>
        </p:txBody>
      </p:sp>
      <p:sp>
        <p:nvSpPr>
          <p:cNvPr id="21" name="Rounded Rectangle 20"/>
          <p:cNvSpPr/>
          <p:nvPr/>
        </p:nvSpPr>
        <p:spPr>
          <a:xfrm>
            <a:off x="8452623" y="3035899"/>
            <a:ext cx="2901177" cy="8050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2400" dirty="0" smtClean="0">
                <a:solidFill>
                  <a:schemeClr val="tx1"/>
                </a:solidFill>
                <a:latin typeface="Arial" charset="0"/>
                <a:ea typeface="Arial" charset="0"/>
                <a:cs typeface="Arial" charset="0"/>
              </a:rPr>
              <a:t>Finanzierung</a:t>
            </a:r>
            <a:endParaRPr lang="de-DE" sz="2400" dirty="0">
              <a:solidFill>
                <a:schemeClr val="tx1"/>
              </a:solidFill>
              <a:latin typeface="Arial" charset="0"/>
              <a:ea typeface="Arial" charset="0"/>
              <a:cs typeface="Arial" charset="0"/>
            </a:endParaRPr>
          </a:p>
        </p:txBody>
      </p:sp>
      <p:sp>
        <p:nvSpPr>
          <p:cNvPr id="22" name="Rounded Rectangle 21"/>
          <p:cNvSpPr/>
          <p:nvPr/>
        </p:nvSpPr>
        <p:spPr>
          <a:xfrm>
            <a:off x="4516669" y="1874102"/>
            <a:ext cx="1477908" cy="978025"/>
          </a:xfrm>
          <a:prstGeom prst="round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de-DE" sz="2400" dirty="0">
              <a:solidFill>
                <a:schemeClr val="tx1"/>
              </a:solidFill>
              <a:latin typeface="Arial" charset="0"/>
              <a:ea typeface="Arial" charset="0"/>
              <a:cs typeface="Arial" charset="0"/>
            </a:endParaRPr>
          </a:p>
        </p:txBody>
      </p:sp>
      <p:sp>
        <p:nvSpPr>
          <p:cNvPr id="23" name="Rounded Rectangle 22"/>
          <p:cNvSpPr/>
          <p:nvPr/>
        </p:nvSpPr>
        <p:spPr>
          <a:xfrm>
            <a:off x="838200" y="3846506"/>
            <a:ext cx="1477908" cy="978025"/>
          </a:xfrm>
          <a:prstGeom prst="round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de-DE" sz="2400" dirty="0">
              <a:solidFill>
                <a:schemeClr val="tx1"/>
              </a:solidFill>
              <a:latin typeface="Arial" charset="0"/>
              <a:ea typeface="Arial" charset="0"/>
              <a:cs typeface="Arial" charset="0"/>
            </a:endParaRPr>
          </a:p>
        </p:txBody>
      </p:sp>
      <p:sp>
        <p:nvSpPr>
          <p:cNvPr id="26" name="Rounded Rectangle 25"/>
          <p:cNvSpPr/>
          <p:nvPr/>
        </p:nvSpPr>
        <p:spPr>
          <a:xfrm>
            <a:off x="9993936" y="4006087"/>
            <a:ext cx="1477908" cy="978025"/>
          </a:xfrm>
          <a:prstGeom prst="roundRect">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de-DE" sz="2400" dirty="0">
              <a:solidFill>
                <a:schemeClr val="tx1"/>
              </a:solidFill>
              <a:latin typeface="Arial" charset="0"/>
              <a:ea typeface="Arial" charset="0"/>
              <a:cs typeface="Arial" charset="0"/>
            </a:endParaRPr>
          </a:p>
        </p:txBody>
      </p:sp>
      <p:sp>
        <p:nvSpPr>
          <p:cNvPr id="27" name="Rounded Rectangle 26"/>
          <p:cNvSpPr/>
          <p:nvPr/>
        </p:nvSpPr>
        <p:spPr>
          <a:xfrm>
            <a:off x="4516669" y="3971702"/>
            <a:ext cx="1477908" cy="978025"/>
          </a:xfrm>
          <a:prstGeom prst="roundRect">
            <a:avLst/>
          </a:prstGeom>
          <a:blipFill>
            <a:blip r:embed="rId6"/>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de-DE" sz="2400" dirty="0">
              <a:solidFill>
                <a:schemeClr val="tx1"/>
              </a:solidFill>
              <a:latin typeface="Arial" charset="0"/>
              <a:ea typeface="Arial" charset="0"/>
              <a:cs typeface="Arial" charset="0"/>
            </a:endParaRPr>
          </a:p>
        </p:txBody>
      </p:sp>
      <p:sp>
        <p:nvSpPr>
          <p:cNvPr id="28" name="Rounded Rectangle 27"/>
          <p:cNvSpPr/>
          <p:nvPr/>
        </p:nvSpPr>
        <p:spPr>
          <a:xfrm>
            <a:off x="10210057" y="1939415"/>
            <a:ext cx="1477908" cy="978025"/>
          </a:xfrm>
          <a:prstGeom prst="roundRect">
            <a:avLst/>
          </a:prstGeom>
          <a:blipFill>
            <a:blip r:embed="rId7"/>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de-DE" sz="2400" dirty="0">
              <a:solidFill>
                <a:schemeClr val="tx1"/>
              </a:solidFill>
              <a:latin typeface="Arial" charset="0"/>
              <a:ea typeface="Arial" charset="0"/>
              <a:cs typeface="Arial" charset="0"/>
            </a:endParaRPr>
          </a:p>
        </p:txBody>
      </p:sp>
      <p:pic>
        <p:nvPicPr>
          <p:cNvPr id="31" name="Picture 30"/>
          <p:cNvPicPr/>
          <p:nvPr/>
        </p:nvPicPr>
        <p:blipFill>
          <a:blip r:embed="rId8"/>
          <a:stretch>
            <a:fillRect/>
          </a:stretch>
        </p:blipFill>
        <p:spPr>
          <a:xfrm>
            <a:off x="6548050" y="5369584"/>
            <a:ext cx="5356035" cy="671263"/>
          </a:xfrm>
          <a:prstGeom prst="rect">
            <a:avLst/>
          </a:prstGeom>
        </p:spPr>
      </p:pic>
      <p:sp>
        <p:nvSpPr>
          <p:cNvPr id="29" name="Rounded Rectangle 28"/>
          <p:cNvSpPr/>
          <p:nvPr/>
        </p:nvSpPr>
        <p:spPr>
          <a:xfrm>
            <a:off x="6761383" y="3013859"/>
            <a:ext cx="1477908" cy="978025"/>
          </a:xfrm>
          <a:prstGeom prst="roundRect">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de-DE" sz="2400" dirty="0">
              <a:solidFill>
                <a:schemeClr val="tx1"/>
              </a:solidFill>
              <a:latin typeface="Arial" charset="0"/>
              <a:ea typeface="Arial" charset="0"/>
              <a:cs typeface="Arial" charset="0"/>
            </a:endParaRPr>
          </a:p>
        </p:txBody>
      </p:sp>
      <p:sp>
        <p:nvSpPr>
          <p:cNvPr id="2" name="Rectangle 1"/>
          <p:cNvSpPr/>
          <p:nvPr/>
        </p:nvSpPr>
        <p:spPr>
          <a:xfrm>
            <a:off x="278143" y="5409636"/>
            <a:ext cx="6096000" cy="1107996"/>
          </a:xfrm>
          <a:prstGeom prst="rect">
            <a:avLst/>
          </a:prstGeom>
        </p:spPr>
        <p:txBody>
          <a:bodyPr>
            <a:spAutoFit/>
          </a:bodyPr>
          <a:lstStyle/>
          <a:p>
            <a:r>
              <a:rPr lang="de-DE" sz="1200" dirty="0" err="1"/>
              <a:t>vlg</a:t>
            </a:r>
            <a:r>
              <a:rPr lang="de-DE" sz="1200" dirty="0"/>
              <a:t>: „</a:t>
            </a:r>
            <a:r>
              <a:rPr lang="de-DE" sz="1200" dirty="0" err="1"/>
              <a:t>When</a:t>
            </a:r>
            <a:r>
              <a:rPr lang="de-DE" sz="1200" dirty="0"/>
              <a:t> </a:t>
            </a:r>
            <a:r>
              <a:rPr lang="de-DE" sz="1200" dirty="0" err="1"/>
              <a:t>Bottum-up</a:t>
            </a:r>
            <a:r>
              <a:rPr lang="de-DE" sz="1200" dirty="0"/>
              <a:t> </a:t>
            </a:r>
            <a:r>
              <a:rPr lang="de-DE" sz="1200" dirty="0" err="1"/>
              <a:t>meets</a:t>
            </a:r>
            <a:r>
              <a:rPr lang="de-DE" sz="1200" dirty="0"/>
              <a:t> Top-Down: Grundlagen des OER-</a:t>
            </a:r>
            <a:r>
              <a:rPr lang="de-DE" sz="1200" dirty="0" err="1"/>
              <a:t>Policy</a:t>
            </a:r>
            <a:r>
              <a:rPr lang="de-DE" sz="1200" dirty="0"/>
              <a:t>-Making“ von Jan </a:t>
            </a:r>
            <a:r>
              <a:rPr lang="de-DE" sz="1200" dirty="0" smtClean="0"/>
              <a:t>Neumann </a:t>
            </a:r>
            <a:r>
              <a:rPr lang="de-DE" sz="1200" dirty="0" smtClean="0">
                <a:hlinkClick r:id="rId10"/>
              </a:rPr>
              <a:t>https</a:t>
            </a:r>
            <a:r>
              <a:rPr lang="de-DE" sz="1200" dirty="0">
                <a:hlinkClick r:id="rId10"/>
              </a:rPr>
              <a:t>://</a:t>
            </a:r>
            <a:r>
              <a:rPr lang="de-DE" sz="1200" dirty="0" smtClean="0">
                <a:hlinkClick r:id="rId10"/>
              </a:rPr>
              <a:t>de.slideshare.net/jan-neumann/when-bottomup-meets-topdown-grundlagen-des-oerpolicymaking</a:t>
            </a:r>
            <a:r>
              <a:rPr lang="de-DE" sz="1200" dirty="0" smtClean="0"/>
              <a:t/>
            </a:r>
            <a:br>
              <a:rPr lang="de-DE" sz="1200" dirty="0" smtClean="0"/>
            </a:br>
            <a:r>
              <a:rPr lang="de-DE" sz="1200" dirty="0" smtClean="0"/>
              <a:t/>
            </a:r>
            <a:br>
              <a:rPr lang="de-DE" sz="1200" dirty="0" smtClean="0"/>
            </a:br>
            <a:endParaRPr lang="de-DE" dirty="0"/>
          </a:p>
        </p:txBody>
      </p:sp>
    </p:spTree>
    <p:extLst>
      <p:ext uri="{BB962C8B-B14F-4D97-AF65-F5344CB8AC3E}">
        <p14:creationId xmlns:p14="http://schemas.microsoft.com/office/powerpoint/2010/main" val="1440630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38200" y="1825625"/>
            <a:ext cx="4617720" cy="4351338"/>
          </a:xfrm>
        </p:spPr>
        <p:txBody>
          <a:bodyPr>
            <a:normAutofit fontScale="92500"/>
          </a:bodyPr>
          <a:lstStyle/>
          <a:p>
            <a:pPr marL="0" indent="0">
              <a:lnSpc>
                <a:spcPct val="100000"/>
              </a:lnSpc>
              <a:buNone/>
            </a:pPr>
            <a:r>
              <a:rPr lang="de-DE" dirty="0" smtClean="0"/>
              <a:t>OER als Hochschulstrategie</a:t>
            </a:r>
          </a:p>
          <a:p>
            <a:pPr lvl="1">
              <a:lnSpc>
                <a:spcPct val="100000"/>
              </a:lnSpc>
            </a:pPr>
            <a:r>
              <a:rPr lang="de-DE" dirty="0" smtClean="0"/>
              <a:t>Einbinden aller Akteure</a:t>
            </a:r>
          </a:p>
          <a:p>
            <a:pPr lvl="1">
              <a:lnSpc>
                <a:spcPct val="100000"/>
              </a:lnSpc>
            </a:pPr>
            <a:r>
              <a:rPr lang="de-DE" dirty="0" smtClean="0"/>
              <a:t>Unterstützen der umsetzenden Einrichtungen</a:t>
            </a:r>
          </a:p>
          <a:p>
            <a:pPr lvl="1">
              <a:lnSpc>
                <a:spcPct val="100000"/>
              </a:lnSpc>
            </a:pPr>
            <a:r>
              <a:rPr lang="de-DE" dirty="0" smtClean="0"/>
              <a:t>Fördern der Fachkompetenz</a:t>
            </a:r>
          </a:p>
          <a:p>
            <a:pPr lvl="1">
              <a:lnSpc>
                <a:spcPct val="100000"/>
              </a:lnSpc>
            </a:pPr>
            <a:r>
              <a:rPr lang="de-DE" dirty="0" smtClean="0"/>
              <a:t>Fördern von hochschuldidaktischen und medienpädagogischen Kompetenzen </a:t>
            </a:r>
          </a:p>
          <a:p>
            <a:pPr lvl="1">
              <a:lnSpc>
                <a:spcPct val="100000"/>
              </a:lnSpc>
            </a:pPr>
            <a:r>
              <a:rPr lang="de-DE" dirty="0" smtClean="0"/>
              <a:t>Ausstattung mit geeigneten Tools (ICT) </a:t>
            </a:r>
          </a:p>
          <a:p>
            <a:pPr lvl="1">
              <a:lnSpc>
                <a:spcPct val="100000"/>
              </a:lnSpc>
            </a:pPr>
            <a:endParaRPr lang="de-DE" dirty="0" smtClean="0"/>
          </a:p>
        </p:txBody>
      </p:sp>
      <p:sp>
        <p:nvSpPr>
          <p:cNvPr id="6" name="Textplatzhalter 5"/>
          <p:cNvSpPr>
            <a:spLocks noGrp="1"/>
          </p:cNvSpPr>
          <p:nvPr>
            <p:ph type="body" sz="quarter" idx="13"/>
          </p:nvPr>
        </p:nvSpPr>
        <p:spPr/>
        <p:txBody>
          <a:bodyPr>
            <a:normAutofit/>
          </a:bodyPr>
          <a:lstStyle/>
          <a:p>
            <a:r>
              <a:rPr lang="de-DE" dirty="0" smtClean="0"/>
              <a:t>Umsetzung von OER an Hochschulen</a:t>
            </a:r>
            <a:endParaRPr lang="de-DE" dirty="0"/>
          </a:p>
        </p:txBody>
      </p:sp>
      <p:sp>
        <p:nvSpPr>
          <p:cNvPr id="7" name="Inhaltsplatzhalter 1"/>
          <p:cNvSpPr txBox="1">
            <a:spLocks/>
          </p:cNvSpPr>
          <p:nvPr/>
        </p:nvSpPr>
        <p:spPr>
          <a:xfrm>
            <a:off x="6215270" y="1825625"/>
            <a:ext cx="59767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charset="0"/>
              <a:buChar char="•"/>
              <a:defRPr sz="2800" kern="1200">
                <a:solidFill>
                  <a:srgbClr val="00717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charset="0"/>
              <a:buChar char="•"/>
              <a:defRPr sz="2400" kern="1200">
                <a:solidFill>
                  <a:srgbClr val="00717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charset="0"/>
              <a:buChar char="•"/>
              <a:defRPr sz="2000" kern="1200">
                <a:solidFill>
                  <a:srgbClr val="00717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charset="0"/>
              <a:buChar char="•"/>
              <a:defRPr sz="1800" kern="1200">
                <a:solidFill>
                  <a:srgbClr val="00717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charset="0"/>
              <a:buChar char="•"/>
              <a:defRPr sz="1800" kern="1200">
                <a:solidFill>
                  <a:srgbClr val="0071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de-DE" dirty="0" smtClean="0">
                <a:solidFill>
                  <a:schemeClr val="tx1"/>
                </a:solidFill>
              </a:rPr>
              <a:t>OER in der Lehre</a:t>
            </a:r>
          </a:p>
          <a:p>
            <a:pPr lvl="1">
              <a:lnSpc>
                <a:spcPct val="100000"/>
              </a:lnSpc>
            </a:pPr>
            <a:r>
              <a:rPr lang="de-DE" dirty="0" smtClean="0">
                <a:solidFill>
                  <a:schemeClr val="tx1"/>
                </a:solidFill>
              </a:rPr>
              <a:t>Finden </a:t>
            </a:r>
            <a:r>
              <a:rPr lang="mr-IN" dirty="0" smtClean="0">
                <a:solidFill>
                  <a:schemeClr val="tx1"/>
                </a:solidFill>
              </a:rPr>
              <a:t>–</a:t>
            </a:r>
            <a:r>
              <a:rPr lang="de-DE" dirty="0" smtClean="0">
                <a:solidFill>
                  <a:schemeClr val="tx1"/>
                </a:solidFill>
              </a:rPr>
              <a:t> bewusst nach OER Inhalten suchen</a:t>
            </a:r>
          </a:p>
          <a:p>
            <a:pPr lvl="1">
              <a:lnSpc>
                <a:spcPct val="100000"/>
              </a:lnSpc>
            </a:pPr>
            <a:r>
              <a:rPr lang="de-DE" dirty="0" smtClean="0">
                <a:solidFill>
                  <a:schemeClr val="tx1"/>
                </a:solidFill>
              </a:rPr>
              <a:t>Nutzen </a:t>
            </a:r>
            <a:r>
              <a:rPr lang="mr-IN" dirty="0" smtClean="0">
                <a:solidFill>
                  <a:schemeClr val="tx1"/>
                </a:solidFill>
              </a:rPr>
              <a:t>–</a:t>
            </a:r>
            <a:r>
              <a:rPr lang="de-DE" dirty="0" smtClean="0">
                <a:solidFill>
                  <a:schemeClr val="tx1"/>
                </a:solidFill>
              </a:rPr>
              <a:t> kompetent mit freien Lizenzen umgehen und anwenden</a:t>
            </a:r>
          </a:p>
          <a:p>
            <a:pPr lvl="1">
              <a:lnSpc>
                <a:spcPct val="100000"/>
              </a:lnSpc>
            </a:pPr>
            <a:r>
              <a:rPr lang="de-DE" dirty="0" smtClean="0">
                <a:solidFill>
                  <a:schemeClr val="tx1"/>
                </a:solidFill>
              </a:rPr>
              <a:t>Erstellen </a:t>
            </a:r>
            <a:r>
              <a:rPr lang="mr-IN" dirty="0" smtClean="0">
                <a:solidFill>
                  <a:schemeClr val="tx1"/>
                </a:solidFill>
              </a:rPr>
              <a:t>–</a:t>
            </a:r>
            <a:r>
              <a:rPr lang="de-DE" dirty="0" smtClean="0">
                <a:solidFill>
                  <a:schemeClr val="tx1"/>
                </a:solidFill>
              </a:rPr>
              <a:t> vorausschauend Lehrmaterial entwickeln, </a:t>
            </a:r>
            <a:r>
              <a:rPr lang="de-DE" dirty="0">
                <a:solidFill>
                  <a:schemeClr val="tx1"/>
                </a:solidFill>
              </a:rPr>
              <a:t>B</a:t>
            </a:r>
            <a:r>
              <a:rPr lang="de-DE" dirty="0" smtClean="0">
                <a:solidFill>
                  <a:schemeClr val="tx1"/>
                </a:solidFill>
              </a:rPr>
              <a:t>estehendes OER-konform gestalten  </a:t>
            </a:r>
          </a:p>
          <a:p>
            <a:pPr lvl="1">
              <a:lnSpc>
                <a:spcPct val="100000"/>
              </a:lnSpc>
            </a:pPr>
            <a:r>
              <a:rPr lang="de-DE" dirty="0" smtClean="0">
                <a:solidFill>
                  <a:schemeClr val="tx1"/>
                </a:solidFill>
              </a:rPr>
              <a:t>Teilen </a:t>
            </a:r>
            <a:r>
              <a:rPr lang="mr-IN" dirty="0" smtClean="0">
                <a:solidFill>
                  <a:schemeClr val="tx1"/>
                </a:solidFill>
              </a:rPr>
              <a:t>–</a:t>
            </a:r>
            <a:r>
              <a:rPr lang="de-DE" dirty="0" smtClean="0">
                <a:solidFill>
                  <a:schemeClr val="tx1"/>
                </a:solidFill>
              </a:rPr>
              <a:t> gezielt verbreiten und mit Nutzern in Kontakt sein</a:t>
            </a:r>
            <a:endParaRPr lang="de-DE" dirty="0">
              <a:solidFill>
                <a:schemeClr val="tx1"/>
              </a:solidFill>
            </a:endParaRPr>
          </a:p>
        </p:txBody>
      </p:sp>
    </p:spTree>
    <p:extLst>
      <p:ext uri="{BB962C8B-B14F-4D97-AF65-F5344CB8AC3E}">
        <p14:creationId xmlns:p14="http://schemas.microsoft.com/office/powerpoint/2010/main" val="892771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943658" y="886522"/>
            <a:ext cx="8702040" cy="4768020"/>
          </a:xfrm>
        </p:spPr>
        <p:txBody>
          <a:bodyPr>
            <a:noAutofit/>
          </a:bodyPr>
          <a:lstStyle/>
          <a:p>
            <a:pPr marL="0" lvl="0" indent="0" algn="ctr">
              <a:buNone/>
            </a:pPr>
            <a:r>
              <a:rPr lang="de-DE" sz="2400" dirty="0">
                <a:solidFill>
                  <a:schemeClr val="tx1">
                    <a:lumMod val="65000"/>
                    <a:lumOff val="35000"/>
                  </a:schemeClr>
                </a:solidFill>
              </a:rPr>
              <a:t>Außer </a:t>
            </a:r>
            <a:r>
              <a:rPr lang="de-DE" sz="2400" dirty="0" smtClean="0">
                <a:solidFill>
                  <a:schemeClr val="tx1">
                    <a:lumMod val="65000"/>
                    <a:lumOff val="35000"/>
                  </a:schemeClr>
                </a:solidFill>
              </a:rPr>
              <a:t>woanders vermerkt, ist diese Präsentation lizenziert </a:t>
            </a:r>
            <a:r>
              <a:rPr lang="de-DE" sz="2400" dirty="0">
                <a:solidFill>
                  <a:schemeClr val="tx1">
                    <a:lumMod val="65000"/>
                    <a:lumOff val="35000"/>
                  </a:schemeClr>
                </a:solidFill>
              </a:rPr>
              <a:t>unter Creative </a:t>
            </a:r>
            <a:r>
              <a:rPr lang="de-DE" sz="2400" dirty="0" err="1">
                <a:solidFill>
                  <a:schemeClr val="tx1">
                    <a:lumMod val="65000"/>
                    <a:lumOff val="35000"/>
                  </a:schemeClr>
                </a:solidFill>
              </a:rPr>
              <a:t>Commons</a:t>
            </a:r>
            <a:r>
              <a:rPr lang="de-DE" sz="2400" dirty="0">
                <a:solidFill>
                  <a:schemeClr val="tx1">
                    <a:lumMod val="65000"/>
                    <a:lumOff val="35000"/>
                  </a:schemeClr>
                </a:solidFill>
              </a:rPr>
              <a:t> CC BY SA </a:t>
            </a:r>
            <a:endParaRPr lang="de-DE" sz="2400" dirty="0" smtClean="0">
              <a:solidFill>
                <a:schemeClr val="tx1">
                  <a:lumMod val="65000"/>
                  <a:lumOff val="35000"/>
                </a:schemeClr>
              </a:solidFill>
            </a:endParaRPr>
          </a:p>
          <a:p>
            <a:pPr marL="0" lvl="0" indent="0" algn="ctr">
              <a:buNone/>
            </a:pPr>
            <a:endParaRPr lang="de-DE" sz="2400" dirty="0">
              <a:solidFill>
                <a:schemeClr val="tx1">
                  <a:lumMod val="65000"/>
                  <a:lumOff val="35000"/>
                </a:schemeClr>
              </a:solidFill>
            </a:endParaRPr>
          </a:p>
          <a:p>
            <a:pPr marL="0" lvl="0" indent="0" algn="ctr">
              <a:buNone/>
            </a:pPr>
            <a:endParaRPr lang="de-DE" sz="2400" dirty="0" smtClean="0">
              <a:solidFill>
                <a:schemeClr val="tx1">
                  <a:lumMod val="65000"/>
                  <a:lumOff val="35000"/>
                </a:schemeClr>
              </a:solidFill>
            </a:endParaRPr>
          </a:p>
          <a:p>
            <a:pPr marL="0" lvl="0" indent="0" algn="ctr">
              <a:buNone/>
            </a:pPr>
            <a:endParaRPr lang="de-DE" sz="2400" dirty="0" smtClean="0">
              <a:solidFill>
                <a:schemeClr val="tx1">
                  <a:lumMod val="65000"/>
                  <a:lumOff val="35000"/>
                </a:schemeClr>
              </a:solidFill>
            </a:endParaRPr>
          </a:p>
          <a:p>
            <a:pPr marL="0" lvl="0" indent="0" algn="ctr">
              <a:buNone/>
            </a:pPr>
            <a:endParaRPr lang="de-DE" sz="2400" dirty="0">
              <a:solidFill>
                <a:schemeClr val="tx1">
                  <a:lumMod val="65000"/>
                  <a:lumOff val="35000"/>
                </a:schemeClr>
              </a:solidFill>
            </a:endParaRPr>
          </a:p>
          <a:p>
            <a:pPr marL="0" lvl="0" indent="0" algn="ctr">
              <a:buNone/>
            </a:pPr>
            <a:endParaRPr lang="de-DE" sz="2400" dirty="0" smtClean="0">
              <a:solidFill>
                <a:schemeClr val="tx1">
                  <a:lumMod val="65000"/>
                  <a:lumOff val="35000"/>
                </a:schemeClr>
              </a:solidFill>
            </a:endParaRPr>
          </a:p>
          <a:p>
            <a:pPr marL="0" indent="0" algn="ctr">
              <a:buNone/>
            </a:pPr>
            <a:r>
              <a:rPr lang="de-DE" sz="2400" dirty="0" smtClean="0">
                <a:solidFill>
                  <a:schemeClr val="tx1">
                    <a:lumMod val="65000"/>
                    <a:lumOff val="35000"/>
                  </a:schemeClr>
                </a:solidFill>
                <a:hlinkClick r:id="rId3"/>
              </a:rPr>
              <a:t>Namensnennung </a:t>
            </a:r>
            <a:r>
              <a:rPr lang="de-DE" sz="2400" dirty="0">
                <a:solidFill>
                  <a:schemeClr val="tx1">
                    <a:lumMod val="65000"/>
                    <a:lumOff val="35000"/>
                  </a:schemeClr>
                </a:solidFill>
                <a:hlinkClick r:id="rId3"/>
              </a:rPr>
              <a:t>- Weitergabe unter gleichen Bedingungen 4.0 International </a:t>
            </a:r>
            <a:r>
              <a:rPr lang="de-DE" sz="2400" dirty="0" smtClean="0">
                <a:solidFill>
                  <a:schemeClr val="tx1">
                    <a:lumMod val="65000"/>
                    <a:lumOff val="35000"/>
                  </a:schemeClr>
                </a:solidFill>
                <a:hlinkClick r:id="rId3"/>
              </a:rPr>
              <a:t>Lizenz</a:t>
            </a:r>
            <a:endParaRPr lang="de-DE" sz="2400" dirty="0" smtClean="0">
              <a:solidFill>
                <a:schemeClr val="tx1">
                  <a:lumMod val="65000"/>
                  <a:lumOff val="35000"/>
                </a:schemeClr>
              </a:solidFill>
            </a:endParaRPr>
          </a:p>
          <a:p>
            <a:pPr marL="0" lvl="0" indent="0" algn="ctr">
              <a:buNone/>
            </a:pPr>
            <a:r>
              <a:rPr lang="de-DE" sz="2400" dirty="0" smtClean="0">
                <a:solidFill>
                  <a:schemeClr val="tx1">
                    <a:lumMod val="65000"/>
                    <a:lumOff val="35000"/>
                  </a:schemeClr>
                </a:solidFill>
              </a:rPr>
              <a:t>Bei </a:t>
            </a:r>
            <a:r>
              <a:rPr lang="de-DE" sz="2400" dirty="0">
                <a:solidFill>
                  <a:schemeClr val="tx1">
                    <a:lumMod val="65000"/>
                    <a:lumOff val="35000"/>
                  </a:schemeClr>
                </a:solidFill>
              </a:rPr>
              <a:t>Verwendung </a:t>
            </a:r>
            <a:r>
              <a:rPr lang="de-DE" sz="2400" dirty="0" smtClean="0">
                <a:solidFill>
                  <a:schemeClr val="tx1">
                    <a:lumMod val="65000"/>
                    <a:lumOff val="35000"/>
                  </a:schemeClr>
                </a:solidFill>
              </a:rPr>
              <a:t>bitte </a:t>
            </a:r>
            <a:r>
              <a:rPr lang="de-DE" sz="2400" dirty="0">
                <a:solidFill>
                  <a:schemeClr val="tx1">
                    <a:lumMod val="65000"/>
                    <a:lumOff val="35000"/>
                  </a:schemeClr>
                </a:solidFill>
              </a:rPr>
              <a:t>folgendermaßen angeben</a:t>
            </a:r>
            <a:r>
              <a:rPr lang="de-DE" sz="2400" dirty="0" smtClean="0">
                <a:solidFill>
                  <a:schemeClr val="tx1">
                    <a:lumMod val="65000"/>
                    <a:lumOff val="35000"/>
                  </a:schemeClr>
                </a:solidFill>
              </a:rPr>
              <a:t>:</a:t>
            </a:r>
          </a:p>
          <a:p>
            <a:pPr marL="0" lvl="0" indent="0" algn="ctr">
              <a:buNone/>
            </a:pPr>
            <a:r>
              <a:rPr lang="de-DE" sz="2400" dirty="0" smtClean="0">
                <a:solidFill>
                  <a:schemeClr val="tx1">
                    <a:lumMod val="65000"/>
                    <a:lumOff val="35000"/>
                  </a:schemeClr>
                </a:solidFill>
              </a:rPr>
              <a:t>"</a:t>
            </a:r>
            <a:r>
              <a:rPr lang="de-DE" sz="2400" dirty="0" err="1">
                <a:solidFill>
                  <a:schemeClr val="tx1">
                    <a:lumMod val="65000"/>
                    <a:lumOff val="35000"/>
                  </a:schemeClr>
                </a:solidFill>
              </a:rPr>
              <a:t>OERinForm</a:t>
            </a:r>
            <a:r>
              <a:rPr lang="de-DE" sz="2400" dirty="0">
                <a:solidFill>
                  <a:schemeClr val="tx1">
                    <a:lumMod val="65000"/>
                    <a:lumOff val="35000"/>
                  </a:schemeClr>
                </a:solidFill>
              </a:rPr>
              <a:t> </a:t>
            </a:r>
            <a:r>
              <a:rPr lang="de-DE" sz="2400" dirty="0" smtClean="0">
                <a:solidFill>
                  <a:schemeClr val="tx1">
                    <a:lumMod val="65000"/>
                    <a:lumOff val="35000"/>
                  </a:schemeClr>
                </a:solidFill>
              </a:rPr>
              <a:t>Präsentationsvorlage für Medien- und E-</a:t>
            </a:r>
            <a:r>
              <a:rPr lang="de-DE" sz="2400" dirty="0" err="1" smtClean="0">
                <a:solidFill>
                  <a:schemeClr val="tx1">
                    <a:lumMod val="65000"/>
                    <a:lumOff val="35000"/>
                  </a:schemeClr>
                </a:solidFill>
              </a:rPr>
              <a:t>Learningzentren</a:t>
            </a:r>
            <a:r>
              <a:rPr lang="de-DE" sz="2400" dirty="0" smtClean="0">
                <a:solidFill>
                  <a:schemeClr val="tx1">
                    <a:lumMod val="65000"/>
                    <a:lumOff val="35000"/>
                  </a:schemeClr>
                </a:solidFill>
              </a:rPr>
              <a:t>" </a:t>
            </a:r>
            <a:r>
              <a:rPr lang="de-DE" sz="2400" dirty="0" err="1">
                <a:solidFill>
                  <a:schemeClr val="tx1">
                    <a:lumMod val="65000"/>
                    <a:lumOff val="35000"/>
                  </a:schemeClr>
                </a:solidFill>
              </a:rPr>
              <a:t>by</a:t>
            </a:r>
            <a:r>
              <a:rPr lang="de-DE" sz="2400" dirty="0">
                <a:solidFill>
                  <a:schemeClr val="tx1">
                    <a:lumMod val="65000"/>
                    <a:lumOff val="35000"/>
                  </a:schemeClr>
                </a:solidFill>
              </a:rPr>
              <a:t> </a:t>
            </a:r>
            <a:r>
              <a:rPr lang="de-DE" sz="2400" dirty="0" smtClean="0">
                <a:solidFill>
                  <a:schemeClr val="tx1">
                    <a:lumMod val="65000"/>
                    <a:lumOff val="35000"/>
                  </a:schemeClr>
                </a:solidFill>
              </a:rPr>
              <a:t>Hanno Langfelder für </a:t>
            </a:r>
            <a:r>
              <a:rPr lang="de-DE" sz="2400" dirty="0" err="1" smtClean="0">
                <a:solidFill>
                  <a:schemeClr val="tx1">
                    <a:lumMod val="65000"/>
                    <a:lumOff val="35000"/>
                  </a:schemeClr>
                </a:solidFill>
              </a:rPr>
              <a:t>OERinForm</a:t>
            </a:r>
            <a:endParaRPr lang="de-DE" sz="2400" dirty="0" smtClean="0">
              <a:solidFill>
                <a:schemeClr val="tx1">
                  <a:lumMod val="65000"/>
                  <a:lumOff val="35000"/>
                </a:schemeClr>
              </a:solidFill>
            </a:endParaRPr>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042" y="1779905"/>
            <a:ext cx="2085340" cy="2085340"/>
          </a:xfrm>
          <a:prstGeom prst="rect">
            <a:avLst/>
          </a:prstGeom>
        </p:spPr>
      </p:pic>
      <p:pic>
        <p:nvPicPr>
          <p:cNvPr id="11" name="Picture 10">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5321" y="1779905"/>
            <a:ext cx="2085340" cy="2085340"/>
          </a:xfrm>
          <a:prstGeom prst="rect">
            <a:avLst/>
          </a:prstGeom>
        </p:spPr>
      </p:pic>
      <p:pic>
        <p:nvPicPr>
          <p:cNvPr id="12" name="Picture 11">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8763" y="1779905"/>
            <a:ext cx="2085340" cy="2085340"/>
          </a:xfrm>
          <a:prstGeom prst="rect">
            <a:avLst/>
          </a:prstGeom>
        </p:spPr>
      </p:pic>
    </p:spTree>
    <p:extLst>
      <p:ext uri="{BB962C8B-B14F-4D97-AF65-F5344CB8AC3E}">
        <p14:creationId xmlns:p14="http://schemas.microsoft.com/office/powerpoint/2010/main" val="1309269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9675541" cy="806798"/>
          </a:xfrm>
        </p:spPr>
        <p:txBody>
          <a:bodyPr>
            <a:normAutofit/>
          </a:bodyPr>
          <a:lstStyle/>
          <a:p>
            <a:pPr algn="l"/>
            <a:r>
              <a:rPr lang="de-DE" sz="3000" dirty="0" smtClean="0"/>
              <a:t>Was sind Open Educational Resources?</a:t>
            </a:r>
            <a:br>
              <a:rPr lang="de-DE" sz="3000" dirty="0" smtClean="0"/>
            </a:br>
            <a:r>
              <a:rPr lang="de-DE" sz="2000" dirty="0" smtClean="0"/>
              <a:t>(freie Bildungsmaterialien)</a:t>
            </a:r>
            <a:endParaRPr lang="de-DE" sz="2000" dirty="0"/>
          </a:p>
        </p:txBody>
      </p:sp>
      <p:sp>
        <p:nvSpPr>
          <p:cNvPr id="3" name="Subtitle 2"/>
          <p:cNvSpPr>
            <a:spLocks noGrp="1"/>
          </p:cNvSpPr>
          <p:nvPr>
            <p:ph type="subTitle" idx="1"/>
          </p:nvPr>
        </p:nvSpPr>
        <p:spPr>
          <a:xfrm>
            <a:off x="267630" y="2029716"/>
            <a:ext cx="9144000" cy="2921425"/>
          </a:xfrm>
        </p:spPr>
        <p:txBody>
          <a:bodyPr>
            <a:noAutofit/>
          </a:bodyPr>
          <a:lstStyle/>
          <a:p>
            <a:pPr algn="l"/>
            <a:r>
              <a:rPr lang="de-DE" sz="1800" dirty="0" smtClean="0"/>
              <a:t>Definition der UNESCO: </a:t>
            </a:r>
          </a:p>
          <a:p>
            <a:pPr lvl="1" algn="l">
              <a:lnSpc>
                <a:spcPct val="120000"/>
              </a:lnSpc>
            </a:pPr>
            <a:r>
              <a:rPr lang="de-DE" sz="1800" dirty="0"/>
              <a:t>Open Educational Resources (OER) sind Bildungsmaterialien jeglicher Art und in jedem Medium, die unter einer offenen Lizenz veröffentlicht werden. Eine solche offene Lizenz ermöglicht den kostenlosen Zugang sowie die kostenlose Nutzung, Bearbeitung und Weiterverbreitung durch Andere ohne oder mit geringfügigen Einschränkungen. Dabei bestimmen die Urheber selbst, welche Nutzungsrechte sie einräumen und welche Rechte sie sich vorbehalten</a:t>
            </a:r>
            <a:r>
              <a:rPr lang="de-DE" sz="1800" dirty="0" smtClean="0"/>
              <a:t>.</a:t>
            </a:r>
          </a:p>
          <a:p>
            <a:pPr lvl="1" algn="l">
              <a:lnSpc>
                <a:spcPct val="120000"/>
              </a:lnSpc>
            </a:pPr>
            <a:r>
              <a:rPr lang="de-DE" sz="1200" dirty="0" err="1" smtClean="0"/>
              <a:t>Vgl</a:t>
            </a:r>
            <a:r>
              <a:rPr lang="de-DE" sz="1200" dirty="0" smtClean="0"/>
              <a:t>: Deutsche UNESCO Kommission e.V. Was sind OER?</a:t>
            </a:r>
            <a:endParaRPr lang="de-DE" sz="1200" dirty="0"/>
          </a:p>
        </p:txBody>
      </p:sp>
      <p:pic>
        <p:nvPicPr>
          <p:cNvPr id="4" name="Inhaltsplatzhalt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987" y="233997"/>
            <a:ext cx="2908983" cy="2387106"/>
          </a:xfrm>
          <a:prstGeom prst="rect">
            <a:avLst/>
          </a:prstGeom>
        </p:spPr>
      </p:pic>
    </p:spTree>
    <p:extLst>
      <p:ext uri="{BB962C8B-B14F-4D97-AF65-F5344CB8AC3E}">
        <p14:creationId xmlns:p14="http://schemas.microsoft.com/office/powerpoint/2010/main" val="62557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459" y="497895"/>
            <a:ext cx="9675541" cy="695285"/>
          </a:xfrm>
        </p:spPr>
        <p:txBody>
          <a:bodyPr>
            <a:normAutofit fontScale="90000"/>
          </a:bodyPr>
          <a:lstStyle/>
          <a:p>
            <a:pPr algn="l"/>
            <a:r>
              <a:rPr lang="de-DE" sz="3000" dirty="0" smtClean="0"/>
              <a:t>Beispiele für Open Educational Resources</a:t>
            </a:r>
            <a:br>
              <a:rPr lang="de-DE" sz="3000" dirty="0" smtClean="0"/>
            </a:br>
            <a:endParaRPr lang="de-DE" sz="2000" dirty="0"/>
          </a:p>
        </p:txBody>
      </p:sp>
      <p:sp>
        <p:nvSpPr>
          <p:cNvPr id="3" name="Subtitle 2"/>
          <p:cNvSpPr>
            <a:spLocks noGrp="1"/>
          </p:cNvSpPr>
          <p:nvPr>
            <p:ph type="subTitle" idx="1"/>
          </p:nvPr>
        </p:nvSpPr>
        <p:spPr>
          <a:xfrm>
            <a:off x="264999" y="1191041"/>
            <a:ext cx="3347996" cy="457006"/>
          </a:xfrm>
        </p:spPr>
        <p:txBody>
          <a:bodyPr>
            <a:noAutofit/>
          </a:bodyPr>
          <a:lstStyle/>
          <a:p>
            <a:pPr algn="l"/>
            <a:r>
              <a:rPr lang="de-DE" sz="1800" dirty="0" smtClean="0"/>
              <a:t>Onlinekurs</a:t>
            </a:r>
          </a:p>
          <a:p>
            <a:pPr algn="l"/>
            <a:r>
              <a:rPr lang="de-DE" sz="1800" dirty="0" smtClean="0">
                <a:hlinkClick r:id="rId2"/>
              </a:rPr>
              <a:t>https</a:t>
            </a:r>
            <a:r>
              <a:rPr lang="de-DE" sz="1800" dirty="0">
                <a:hlinkClick r:id="rId2"/>
              </a:rPr>
              <a:t>://www.openlearnware.de</a:t>
            </a:r>
            <a:endParaRPr lang="de-DE" sz="1800" dirty="0"/>
          </a:p>
          <a:p>
            <a:pPr algn="l"/>
            <a:endParaRPr lang="de-DE" dirty="0"/>
          </a:p>
        </p:txBody>
      </p:sp>
      <p:sp>
        <p:nvSpPr>
          <p:cNvPr id="5" name="Subtitle 2"/>
          <p:cNvSpPr txBox="1">
            <a:spLocks/>
          </p:cNvSpPr>
          <p:nvPr/>
        </p:nvSpPr>
        <p:spPr>
          <a:xfrm>
            <a:off x="4042763" y="1114208"/>
            <a:ext cx="3350066" cy="457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800" dirty="0" smtClean="0"/>
              <a:t>Video</a:t>
            </a:r>
          </a:p>
          <a:p>
            <a:pPr algn="l"/>
            <a:r>
              <a:rPr lang="de-DE" sz="1800" dirty="0">
                <a:hlinkClick r:id="rId3"/>
              </a:rPr>
              <a:t>https://www.youtube.com/</a:t>
            </a:r>
            <a:br>
              <a:rPr lang="de-DE" sz="1800" dirty="0">
                <a:hlinkClick r:id="rId3"/>
              </a:rPr>
            </a:br>
            <a:r>
              <a:rPr lang="de-DE" sz="1800" dirty="0">
                <a:hlinkClick r:id="rId3"/>
              </a:rPr>
              <a:t>watch?v=9JNB5Ttzv-M</a:t>
            </a:r>
            <a:endParaRPr lang="de-DE" sz="1800" dirty="0"/>
          </a:p>
          <a:p>
            <a:pPr algn="l"/>
            <a:endParaRPr lang="de-DE" sz="1800" dirty="0" smtClean="0"/>
          </a:p>
          <a:p>
            <a:pPr algn="l"/>
            <a:endParaRPr lang="de-DE" dirty="0"/>
          </a:p>
        </p:txBody>
      </p:sp>
      <p:sp>
        <p:nvSpPr>
          <p:cNvPr id="7" name="Subtitle 2"/>
          <p:cNvSpPr txBox="1">
            <a:spLocks/>
          </p:cNvSpPr>
          <p:nvPr/>
        </p:nvSpPr>
        <p:spPr>
          <a:xfrm>
            <a:off x="8493515" y="1114208"/>
            <a:ext cx="3207803" cy="4570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800" dirty="0" smtClean="0"/>
              <a:t>Dokumente</a:t>
            </a:r>
          </a:p>
          <a:p>
            <a:pPr algn="l"/>
            <a:r>
              <a:rPr lang="de-DE" sz="1800" dirty="0">
                <a:hlinkClick r:id="rId4"/>
              </a:rPr>
              <a:t>https://</a:t>
            </a:r>
            <a:r>
              <a:rPr lang="de-DE" sz="1800" dirty="0" smtClean="0">
                <a:hlinkClick r:id="rId4"/>
              </a:rPr>
              <a:t>oer-contentbuffet.info</a:t>
            </a:r>
            <a:endParaRPr lang="de-DE" sz="1800" dirty="0" smtClean="0"/>
          </a:p>
          <a:p>
            <a:pPr algn="l"/>
            <a:endParaRPr lang="de-DE"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999" y="4126415"/>
            <a:ext cx="3289711" cy="1650178"/>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283072" y="2102914"/>
            <a:ext cx="3311850" cy="1568634"/>
          </a:xfrm>
          <a:prstGeom prst="rect">
            <a:avLst/>
          </a:prstGeom>
          <a:ln>
            <a:solidFill>
              <a:schemeClr val="tx1"/>
            </a:solidFill>
          </a:ln>
        </p:spPr>
      </p:pic>
      <p:pic>
        <p:nvPicPr>
          <p:cNvPr id="14" name="Picture 13"/>
          <p:cNvPicPr>
            <a:picLocks noChangeAspect="1"/>
          </p:cNvPicPr>
          <p:nvPr/>
        </p:nvPicPr>
        <p:blipFill>
          <a:blip r:embed="rId7"/>
          <a:stretch>
            <a:fillRect/>
          </a:stretch>
        </p:blipFill>
        <p:spPr>
          <a:xfrm>
            <a:off x="4110131" y="2102914"/>
            <a:ext cx="3282698" cy="1800013"/>
          </a:xfrm>
          <a:prstGeom prst="rect">
            <a:avLst/>
          </a:prstGeom>
          <a:ln>
            <a:solidFill>
              <a:schemeClr val="tx1"/>
            </a:solidFill>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3515" y="1960753"/>
            <a:ext cx="3181812" cy="1663059"/>
          </a:xfrm>
          <a:prstGeom prst="rect">
            <a:avLst/>
          </a:prstGeom>
          <a:ln>
            <a:solidFill>
              <a:schemeClr val="tx1"/>
            </a:solidFill>
          </a:ln>
        </p:spPr>
      </p:pic>
    </p:spTree>
    <p:extLst>
      <p:ext uri="{BB962C8B-B14F-4D97-AF65-F5344CB8AC3E}">
        <p14:creationId xmlns:p14="http://schemas.microsoft.com/office/powerpoint/2010/main" val="224079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49087" y="1586084"/>
            <a:ext cx="7779430" cy="4690925"/>
          </a:xfrm>
        </p:spPr>
        <p:txBody>
          <a:bodyPr>
            <a:normAutofit/>
          </a:bodyPr>
          <a:lstStyle/>
          <a:p>
            <a:pPr>
              <a:lnSpc>
                <a:spcPct val="100000"/>
              </a:lnSpc>
            </a:pPr>
            <a:r>
              <a:rPr lang="de-DE" sz="2400" dirty="0" smtClean="0"/>
              <a:t>Veränderung der Lehre durch</a:t>
            </a:r>
          </a:p>
          <a:p>
            <a:pPr lvl="1">
              <a:lnSpc>
                <a:spcPct val="100000"/>
              </a:lnSpc>
            </a:pPr>
            <a:r>
              <a:rPr lang="de-DE" sz="1800" dirty="0" smtClean="0"/>
              <a:t>Zunahme und Nachfrage nach digitalen Inhalte </a:t>
            </a:r>
          </a:p>
          <a:p>
            <a:pPr lvl="1">
              <a:lnSpc>
                <a:spcPct val="100000"/>
              </a:lnSpc>
            </a:pPr>
            <a:r>
              <a:rPr lang="de-DE" sz="1800" dirty="0" smtClean="0"/>
              <a:t>Hohe Studierendenzahlen in Vorlesungen</a:t>
            </a:r>
          </a:p>
          <a:p>
            <a:pPr lvl="1">
              <a:lnSpc>
                <a:spcPct val="100000"/>
              </a:lnSpc>
            </a:pPr>
            <a:r>
              <a:rPr lang="de-DE" sz="1800" dirty="0" smtClean="0"/>
              <a:t>Erhöhtem Bedarf an freiverfügbarem Material</a:t>
            </a:r>
          </a:p>
          <a:p>
            <a:pPr lvl="1">
              <a:lnSpc>
                <a:spcPct val="100000"/>
              </a:lnSpc>
            </a:pPr>
            <a:r>
              <a:rPr lang="de-DE" sz="1800" dirty="0" smtClean="0"/>
              <a:t>Internationalisierung der Lehrinhalte</a:t>
            </a:r>
            <a:r>
              <a:rPr lang="de-DE" dirty="0" smtClean="0"/>
              <a:t/>
            </a:r>
            <a:br>
              <a:rPr lang="de-DE" dirty="0" smtClean="0"/>
            </a:br>
            <a:endParaRPr lang="de-DE" dirty="0"/>
          </a:p>
          <a:p>
            <a:pPr>
              <a:lnSpc>
                <a:spcPct val="100000"/>
              </a:lnSpc>
            </a:pPr>
            <a:r>
              <a:rPr lang="de-DE" sz="2400" dirty="0" smtClean="0"/>
              <a:t>Veränderungen in der Lehrer- und Lehrerinnenbildung</a:t>
            </a:r>
          </a:p>
          <a:p>
            <a:pPr lvl="1">
              <a:lnSpc>
                <a:spcPct val="100000"/>
              </a:lnSpc>
            </a:pPr>
            <a:r>
              <a:rPr lang="de-DE" sz="1800" dirty="0" smtClean="0"/>
              <a:t>Digitales Klassenzimmer</a:t>
            </a:r>
          </a:p>
          <a:p>
            <a:pPr lvl="1">
              <a:lnSpc>
                <a:spcPct val="100000"/>
              </a:lnSpc>
            </a:pPr>
            <a:r>
              <a:rPr lang="de-DE" sz="1800" dirty="0" smtClean="0"/>
              <a:t>Programmierkenntnisse in der Grundschule</a:t>
            </a:r>
            <a:endParaRPr lang="de-DE" sz="1800" dirty="0"/>
          </a:p>
        </p:txBody>
      </p:sp>
      <p:sp>
        <p:nvSpPr>
          <p:cNvPr id="6" name="Textplatzhalter 5"/>
          <p:cNvSpPr>
            <a:spLocks noGrp="1"/>
          </p:cNvSpPr>
          <p:nvPr>
            <p:ph type="body" sz="quarter" idx="13"/>
          </p:nvPr>
        </p:nvSpPr>
        <p:spPr/>
        <p:txBody>
          <a:bodyPr>
            <a:normAutofit/>
          </a:bodyPr>
          <a:lstStyle/>
          <a:p>
            <a:pPr>
              <a:lnSpc>
                <a:spcPct val="120000"/>
              </a:lnSpc>
            </a:pPr>
            <a:r>
              <a:rPr lang="de-DE" dirty="0" smtClean="0"/>
              <a:t>OER im Kontext der Hochschule I</a:t>
            </a:r>
            <a:endParaRPr lang="de-DE"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946" y="1586084"/>
            <a:ext cx="3793074" cy="25287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6060" y="4186147"/>
            <a:ext cx="2773680" cy="184912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493" y="4304371"/>
            <a:ext cx="3479138" cy="2319425"/>
          </a:xfrm>
          <a:prstGeom prst="rect">
            <a:avLst/>
          </a:prstGeom>
        </p:spPr>
      </p:pic>
      <p:sp>
        <p:nvSpPr>
          <p:cNvPr id="3" name="TextBox 2"/>
          <p:cNvSpPr txBox="1"/>
          <p:nvPr/>
        </p:nvSpPr>
        <p:spPr>
          <a:xfrm>
            <a:off x="8898631" y="6106614"/>
            <a:ext cx="1972015" cy="246221"/>
          </a:xfrm>
          <a:prstGeom prst="rect">
            <a:avLst/>
          </a:prstGeom>
          <a:noFill/>
        </p:spPr>
        <p:txBody>
          <a:bodyPr wrap="none" rtlCol="0">
            <a:spAutoFit/>
          </a:bodyPr>
          <a:lstStyle/>
          <a:p>
            <a:pPr marL="0" lvl="1"/>
            <a:r>
              <a:rPr lang="de-DE" sz="1000" dirty="0" smtClean="0"/>
              <a:t>Bilder von </a:t>
            </a:r>
            <a:r>
              <a:rPr lang="de-DE" sz="1000" dirty="0" err="1" smtClean="0"/>
              <a:t>pixabay.com</a:t>
            </a:r>
            <a:r>
              <a:rPr lang="de-DE" sz="1000" dirty="0" smtClean="0"/>
              <a:t> unter CC0 </a:t>
            </a:r>
            <a:endParaRPr lang="de-DE" sz="1000" dirty="0"/>
          </a:p>
        </p:txBody>
      </p:sp>
    </p:spTree>
    <p:extLst>
      <p:ext uri="{BB962C8B-B14F-4D97-AF65-F5344CB8AC3E}">
        <p14:creationId xmlns:p14="http://schemas.microsoft.com/office/powerpoint/2010/main" val="54630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05204" y="1646238"/>
            <a:ext cx="7431156" cy="4351338"/>
          </a:xfrm>
        </p:spPr>
        <p:txBody>
          <a:bodyPr>
            <a:normAutofit/>
          </a:bodyPr>
          <a:lstStyle/>
          <a:p>
            <a:r>
              <a:rPr lang="de-DE" sz="2400" dirty="0"/>
              <a:t>Rechtsrahmen für das Bereitstellen digitaler Medien bei Lehrenden meist unbekannt</a:t>
            </a:r>
            <a:endParaRPr lang="en-GB" sz="2400" dirty="0"/>
          </a:p>
          <a:p>
            <a:r>
              <a:rPr lang="de-DE" sz="2400" dirty="0"/>
              <a:t>Anfangsaufwand für den OER Kompetenzaufbau </a:t>
            </a:r>
            <a:endParaRPr lang="en-GB" sz="2400" dirty="0"/>
          </a:p>
          <a:p>
            <a:r>
              <a:rPr lang="de-DE" sz="2400" dirty="0"/>
              <a:t>Lehrende verstehen den Nutzen von OER noch wenig</a:t>
            </a:r>
            <a:endParaRPr lang="en-GB" sz="2400" dirty="0"/>
          </a:p>
          <a:p>
            <a:r>
              <a:rPr lang="de-DE" sz="2400" dirty="0"/>
              <a:t>Qualitätssicherung ist wichtig</a:t>
            </a:r>
            <a:endParaRPr lang="en-GB" sz="2400" dirty="0"/>
          </a:p>
          <a:p>
            <a:r>
              <a:rPr lang="de-DE" sz="2400" dirty="0"/>
              <a:t>Bedenken bezüglich Kontrollverlust bei der Veröffentlichung von OER </a:t>
            </a:r>
            <a:endParaRPr lang="en-GB" sz="2400" dirty="0"/>
          </a:p>
          <a:p>
            <a:r>
              <a:rPr lang="de-DE" sz="2400" dirty="0"/>
              <a:t>OER wirkt </a:t>
            </a:r>
            <a:r>
              <a:rPr lang="de-DE" sz="2400" dirty="0" err="1"/>
              <a:t>disruptive</a:t>
            </a:r>
            <a:r>
              <a:rPr lang="de-DE" sz="2400" dirty="0"/>
              <a:t> auf bisherige Geschäftsmodelle</a:t>
            </a:r>
            <a:r>
              <a:rPr lang="en-GB" sz="2400" dirty="0"/>
              <a:t> </a:t>
            </a:r>
            <a:endParaRPr lang="de-DE" sz="2400" dirty="0"/>
          </a:p>
        </p:txBody>
      </p:sp>
      <p:sp>
        <p:nvSpPr>
          <p:cNvPr id="6" name="Textplatzhalter 5"/>
          <p:cNvSpPr>
            <a:spLocks noGrp="1"/>
          </p:cNvSpPr>
          <p:nvPr>
            <p:ph type="body" sz="quarter" idx="13"/>
          </p:nvPr>
        </p:nvSpPr>
        <p:spPr/>
        <p:txBody>
          <a:bodyPr>
            <a:normAutofit/>
          </a:bodyPr>
          <a:lstStyle/>
          <a:p>
            <a:pPr>
              <a:lnSpc>
                <a:spcPct val="120000"/>
              </a:lnSpc>
            </a:pPr>
            <a:r>
              <a:rPr lang="de-DE" dirty="0" smtClean="0"/>
              <a:t>OER im Kontext der Hochschule II</a:t>
            </a:r>
            <a:endParaRPr lang="de-D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695" y="1506171"/>
            <a:ext cx="3911491" cy="260766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4164" y="4282688"/>
            <a:ext cx="3528432" cy="2352288"/>
          </a:xfrm>
          <a:prstGeom prst="rect">
            <a:avLst/>
          </a:prstGeom>
        </p:spPr>
      </p:pic>
      <p:sp>
        <p:nvSpPr>
          <p:cNvPr id="7" name="TextBox 6"/>
          <p:cNvSpPr txBox="1"/>
          <p:nvPr/>
        </p:nvSpPr>
        <p:spPr>
          <a:xfrm>
            <a:off x="9801880" y="1175522"/>
            <a:ext cx="1972015" cy="246221"/>
          </a:xfrm>
          <a:prstGeom prst="rect">
            <a:avLst/>
          </a:prstGeom>
          <a:noFill/>
        </p:spPr>
        <p:txBody>
          <a:bodyPr wrap="none" rtlCol="0">
            <a:spAutoFit/>
          </a:bodyPr>
          <a:lstStyle/>
          <a:p>
            <a:pPr marL="0" lvl="1"/>
            <a:r>
              <a:rPr lang="de-DE" sz="1000" dirty="0" smtClean="0"/>
              <a:t>Bilder von </a:t>
            </a:r>
            <a:r>
              <a:rPr lang="de-DE" sz="1000" dirty="0" err="1" smtClean="0"/>
              <a:t>pixabay.com</a:t>
            </a:r>
            <a:r>
              <a:rPr lang="de-DE" sz="1000" dirty="0" smtClean="0"/>
              <a:t> unter CC0 </a:t>
            </a:r>
            <a:endParaRPr lang="de-DE" sz="1000" dirty="0"/>
          </a:p>
        </p:txBody>
      </p:sp>
    </p:spTree>
    <p:extLst>
      <p:ext uri="{BB962C8B-B14F-4D97-AF65-F5344CB8AC3E}">
        <p14:creationId xmlns:p14="http://schemas.microsoft.com/office/powerpoint/2010/main" val="685037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38200" y="3679371"/>
            <a:ext cx="10515600" cy="2469638"/>
          </a:xfrm>
        </p:spPr>
        <p:txBody>
          <a:bodyPr>
            <a:noAutofit/>
          </a:bodyPr>
          <a:lstStyle/>
          <a:p>
            <a:pPr lvl="0">
              <a:lnSpc>
                <a:spcPct val="100000"/>
              </a:lnSpc>
            </a:pPr>
            <a:r>
              <a:rPr lang="de-DE" sz="2400" dirty="0" smtClean="0"/>
              <a:t>Verbesserung der Lehre </a:t>
            </a:r>
            <a:r>
              <a:rPr lang="mr-IN" sz="2400" dirty="0" smtClean="0"/>
              <a:t>–</a:t>
            </a:r>
            <a:r>
              <a:rPr lang="de-DE" sz="2400" dirty="0" smtClean="0"/>
              <a:t> Transparenz, Adaption und Differenzierung</a:t>
            </a:r>
          </a:p>
          <a:p>
            <a:pPr lvl="0">
              <a:lnSpc>
                <a:spcPct val="100000"/>
              </a:lnSpc>
            </a:pPr>
            <a:r>
              <a:rPr lang="de-DE" sz="2400" dirty="0" smtClean="0"/>
              <a:t>Hochschul-Marketing </a:t>
            </a:r>
            <a:r>
              <a:rPr lang="mr-IN" sz="2400" dirty="0" smtClean="0"/>
              <a:t>–</a:t>
            </a:r>
            <a:r>
              <a:rPr lang="de-DE" sz="2400" dirty="0" smtClean="0"/>
              <a:t> Akquise neuer Studierenden, Qualität der Lehre</a:t>
            </a:r>
          </a:p>
          <a:p>
            <a:pPr lvl="0">
              <a:lnSpc>
                <a:spcPct val="100000"/>
              </a:lnSpc>
            </a:pPr>
            <a:r>
              <a:rPr lang="de-DE" sz="2400" dirty="0" smtClean="0"/>
              <a:t>Didaktische Innovation </a:t>
            </a:r>
            <a:r>
              <a:rPr lang="mr-IN" sz="2400" dirty="0" smtClean="0"/>
              <a:t>–</a:t>
            </a:r>
            <a:r>
              <a:rPr lang="de-DE" sz="2400" dirty="0" smtClean="0"/>
              <a:t> Publikation als kollektives Wissenskonstrukt </a:t>
            </a:r>
          </a:p>
          <a:p>
            <a:pPr lvl="0">
              <a:lnSpc>
                <a:spcPct val="100000"/>
              </a:lnSpc>
            </a:pPr>
            <a:r>
              <a:rPr lang="de-DE" sz="2400" dirty="0" smtClean="0"/>
              <a:t>Kosteneinsparung (Lehrstühle, HS-Leitung, Studierende) – bei der Beschaffung on Lehrmaterial, Bildern, Lehrtexten</a:t>
            </a:r>
          </a:p>
          <a:p>
            <a:pPr lvl="0">
              <a:lnSpc>
                <a:spcPct val="100000"/>
              </a:lnSpc>
            </a:pPr>
            <a:endParaRPr lang="de-DE" sz="2400" dirty="0" smtClean="0"/>
          </a:p>
          <a:p>
            <a:pPr>
              <a:lnSpc>
                <a:spcPct val="100000"/>
              </a:lnSpc>
            </a:pPr>
            <a:endParaRPr lang="de-DE" sz="2400" dirty="0" smtClean="0"/>
          </a:p>
        </p:txBody>
      </p:sp>
      <p:sp>
        <p:nvSpPr>
          <p:cNvPr id="6" name="Textplatzhalter 5"/>
          <p:cNvSpPr>
            <a:spLocks noGrp="1"/>
          </p:cNvSpPr>
          <p:nvPr>
            <p:ph type="body" sz="quarter" idx="13"/>
          </p:nvPr>
        </p:nvSpPr>
        <p:spPr/>
        <p:txBody>
          <a:bodyPr>
            <a:normAutofit fontScale="92500"/>
          </a:bodyPr>
          <a:lstStyle/>
          <a:p>
            <a:r>
              <a:rPr lang="de-DE" dirty="0" smtClean="0"/>
              <a:t>Der Mehrwert von OER an Hochschulen</a:t>
            </a:r>
            <a:endParaRPr lang="de-DE"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333" y="1471961"/>
            <a:ext cx="3023467" cy="210225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126" y="1471961"/>
            <a:ext cx="3165748" cy="21022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641" y="1471961"/>
            <a:ext cx="3163266" cy="2102254"/>
          </a:xfrm>
          <a:prstGeom prst="rect">
            <a:avLst/>
          </a:prstGeom>
        </p:spPr>
      </p:pic>
      <p:sp>
        <p:nvSpPr>
          <p:cNvPr id="10" name="TextBox 9"/>
          <p:cNvSpPr txBox="1"/>
          <p:nvPr/>
        </p:nvSpPr>
        <p:spPr>
          <a:xfrm>
            <a:off x="9177412" y="6149009"/>
            <a:ext cx="1972015" cy="246221"/>
          </a:xfrm>
          <a:prstGeom prst="rect">
            <a:avLst/>
          </a:prstGeom>
          <a:noFill/>
        </p:spPr>
        <p:txBody>
          <a:bodyPr wrap="none" rtlCol="0">
            <a:spAutoFit/>
          </a:bodyPr>
          <a:lstStyle/>
          <a:p>
            <a:pPr marL="0" lvl="1"/>
            <a:r>
              <a:rPr lang="de-DE" sz="1000" dirty="0" smtClean="0"/>
              <a:t>Bilder von </a:t>
            </a:r>
            <a:r>
              <a:rPr lang="de-DE" sz="1000" dirty="0" err="1" smtClean="0"/>
              <a:t>pixabay.com</a:t>
            </a:r>
            <a:r>
              <a:rPr lang="de-DE" sz="1000" dirty="0" smtClean="0"/>
              <a:t> unter CC0 </a:t>
            </a:r>
            <a:endParaRPr lang="de-DE" sz="1000" dirty="0"/>
          </a:p>
        </p:txBody>
      </p:sp>
    </p:spTree>
    <p:extLst>
      <p:ext uri="{BB962C8B-B14F-4D97-AF65-F5344CB8AC3E}">
        <p14:creationId xmlns:p14="http://schemas.microsoft.com/office/powerpoint/2010/main" val="940768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38200" y="1413249"/>
            <a:ext cx="7772400" cy="4470716"/>
          </a:xfrm>
        </p:spPr>
        <p:txBody>
          <a:bodyPr>
            <a:noAutofit/>
          </a:bodyPr>
          <a:lstStyle/>
          <a:p>
            <a:pPr marL="0" indent="0">
              <a:lnSpc>
                <a:spcPct val="100000"/>
              </a:lnSpc>
              <a:buNone/>
            </a:pPr>
            <a:r>
              <a:rPr lang="de-DE" sz="2400" b="1" dirty="0" smtClean="0"/>
              <a:t> Mehr Nutzen</a:t>
            </a:r>
            <a:endParaRPr lang="de-DE" sz="2400" dirty="0"/>
          </a:p>
          <a:p>
            <a:pPr>
              <a:lnSpc>
                <a:spcPct val="100000"/>
              </a:lnSpc>
            </a:pPr>
            <a:r>
              <a:rPr lang="de-DE" sz="2400" dirty="0" smtClean="0"/>
              <a:t>OER spart Zeit bei der Erstellung von Lehrmaterialien</a:t>
            </a:r>
            <a:endParaRPr lang="en-GB" sz="2400" dirty="0" smtClean="0"/>
          </a:p>
          <a:p>
            <a:pPr lvl="0">
              <a:lnSpc>
                <a:spcPct val="100000"/>
              </a:lnSpc>
            </a:pPr>
            <a:r>
              <a:rPr lang="de-DE" sz="2400" dirty="0" smtClean="0"/>
              <a:t>Flexible Integration von OER Inhalten in die Lehre </a:t>
            </a:r>
            <a:endParaRPr lang="en-GB" sz="2400" dirty="0" smtClean="0"/>
          </a:p>
          <a:p>
            <a:pPr lvl="0">
              <a:lnSpc>
                <a:spcPct val="100000"/>
              </a:lnSpc>
            </a:pPr>
            <a:r>
              <a:rPr lang="de-DE" sz="2400" dirty="0" smtClean="0"/>
              <a:t>Zugriff auf substantielles Angebot an freien Materialien</a:t>
            </a:r>
            <a:endParaRPr lang="en-GB" sz="2400" dirty="0" smtClean="0"/>
          </a:p>
          <a:p>
            <a:pPr lvl="0">
              <a:lnSpc>
                <a:spcPct val="100000"/>
              </a:lnSpc>
            </a:pPr>
            <a:r>
              <a:rPr lang="de-DE" sz="2400" dirty="0" smtClean="0"/>
              <a:t>Neue Kanäle -&gt; höhere Reichweite, gesteigerte Reputation </a:t>
            </a:r>
            <a:endParaRPr lang="en-GB" sz="2400" dirty="0" smtClean="0"/>
          </a:p>
          <a:p>
            <a:pPr lvl="0">
              <a:lnSpc>
                <a:spcPct val="100000"/>
              </a:lnSpc>
            </a:pPr>
            <a:r>
              <a:rPr lang="de-DE" sz="2400" dirty="0" smtClean="0"/>
              <a:t>OER Community ermöglicht mehr Austausch</a:t>
            </a:r>
            <a:endParaRPr lang="en-GB" sz="2400" dirty="0" smtClean="0"/>
          </a:p>
          <a:p>
            <a:pPr lvl="0">
              <a:lnSpc>
                <a:spcPct val="100000"/>
              </a:lnSpc>
            </a:pPr>
            <a:r>
              <a:rPr lang="de-DE" sz="2400" dirty="0" smtClean="0"/>
              <a:t>OER Nutzungsrechte schafft Klarheit</a:t>
            </a:r>
            <a:endParaRPr lang="en-GB" sz="2400" dirty="0" smtClean="0"/>
          </a:p>
          <a:p>
            <a:pPr lvl="0">
              <a:lnSpc>
                <a:spcPct val="100000"/>
              </a:lnSpc>
            </a:pPr>
            <a:r>
              <a:rPr lang="de-DE" sz="2400" dirty="0" smtClean="0"/>
              <a:t>Fortbildung in den Bereichen Software, digitales Arbeiten, Knowledge Management</a:t>
            </a:r>
            <a:endParaRPr lang="en-GB" sz="2400" dirty="0" smtClean="0"/>
          </a:p>
          <a:p>
            <a:pPr>
              <a:lnSpc>
                <a:spcPct val="100000"/>
              </a:lnSpc>
            </a:pPr>
            <a:endParaRPr lang="en-GB" sz="2400" dirty="0" smtClean="0"/>
          </a:p>
        </p:txBody>
      </p:sp>
      <p:sp>
        <p:nvSpPr>
          <p:cNvPr id="6" name="Textplatzhalter 5"/>
          <p:cNvSpPr>
            <a:spLocks noGrp="1"/>
          </p:cNvSpPr>
          <p:nvPr>
            <p:ph type="body" sz="quarter" idx="13"/>
          </p:nvPr>
        </p:nvSpPr>
        <p:spPr/>
        <p:txBody>
          <a:bodyPr>
            <a:normAutofit/>
          </a:bodyPr>
          <a:lstStyle/>
          <a:p>
            <a:r>
              <a:rPr lang="de-DE" dirty="0" smtClean="0"/>
              <a:t>Der Mehrwert von OER für Lehrende</a:t>
            </a:r>
            <a:endParaRPr lang="de-DE"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1413249"/>
            <a:ext cx="3180080" cy="4770120"/>
          </a:xfrm>
          <a:prstGeom prst="rect">
            <a:avLst/>
          </a:prstGeom>
        </p:spPr>
      </p:pic>
      <p:sp>
        <p:nvSpPr>
          <p:cNvPr id="5" name="TextBox 4"/>
          <p:cNvSpPr txBox="1"/>
          <p:nvPr/>
        </p:nvSpPr>
        <p:spPr>
          <a:xfrm>
            <a:off x="8898631" y="6307336"/>
            <a:ext cx="1863011" cy="246221"/>
          </a:xfrm>
          <a:prstGeom prst="rect">
            <a:avLst/>
          </a:prstGeom>
          <a:noFill/>
        </p:spPr>
        <p:txBody>
          <a:bodyPr wrap="none" rtlCol="0">
            <a:spAutoFit/>
          </a:bodyPr>
          <a:lstStyle/>
          <a:p>
            <a:pPr marL="0" lvl="1"/>
            <a:r>
              <a:rPr lang="de-DE" sz="1000" dirty="0" smtClean="0"/>
              <a:t>Bild von </a:t>
            </a:r>
            <a:r>
              <a:rPr lang="de-DE" sz="1000" dirty="0" err="1" smtClean="0"/>
              <a:t>pixabay.com</a:t>
            </a:r>
            <a:r>
              <a:rPr lang="de-DE" sz="1000" dirty="0" smtClean="0"/>
              <a:t> unter CC0 </a:t>
            </a:r>
            <a:endParaRPr lang="de-DE" sz="1000" dirty="0"/>
          </a:p>
        </p:txBody>
      </p:sp>
    </p:spTree>
    <p:extLst>
      <p:ext uri="{BB962C8B-B14F-4D97-AF65-F5344CB8AC3E}">
        <p14:creationId xmlns:p14="http://schemas.microsoft.com/office/powerpoint/2010/main" val="1414849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38201" y="1646238"/>
            <a:ext cx="7592122" cy="4351338"/>
          </a:xfrm>
        </p:spPr>
        <p:txBody>
          <a:bodyPr>
            <a:normAutofit/>
          </a:bodyPr>
          <a:lstStyle/>
          <a:p>
            <a:pPr marL="0" indent="0">
              <a:buNone/>
            </a:pPr>
            <a:r>
              <a:rPr lang="de-DE" sz="2400" b="1" dirty="0" smtClean="0"/>
              <a:t>Weniger </a:t>
            </a:r>
            <a:r>
              <a:rPr lang="de-DE" sz="2400" b="1" dirty="0"/>
              <a:t>Sorgen</a:t>
            </a:r>
            <a:r>
              <a:rPr lang="de-DE" sz="2400" dirty="0"/>
              <a:t/>
            </a:r>
            <a:br>
              <a:rPr lang="de-DE" sz="2400" dirty="0"/>
            </a:br>
            <a:r>
              <a:rPr lang="de-DE" sz="2400" dirty="0"/>
              <a:t> </a:t>
            </a:r>
            <a:endParaRPr lang="en-GB" sz="2400" dirty="0"/>
          </a:p>
          <a:p>
            <a:pPr lvl="0"/>
            <a:r>
              <a:rPr lang="de-DE" sz="2400" dirty="0" smtClean="0"/>
              <a:t>Zeitersparnis </a:t>
            </a:r>
            <a:r>
              <a:rPr lang="de-DE" sz="2400" dirty="0"/>
              <a:t>bei der Erstellung von Lehrmaterial </a:t>
            </a:r>
            <a:r>
              <a:rPr lang="de-DE" sz="2400" dirty="0" smtClean="0"/>
              <a:t>führt zu mehr Zeit für Forschung und Lehre</a:t>
            </a:r>
            <a:endParaRPr lang="en-GB" sz="2400" dirty="0"/>
          </a:p>
          <a:p>
            <a:pPr lvl="0"/>
            <a:r>
              <a:rPr lang="de-DE" sz="2400" dirty="0" smtClean="0"/>
              <a:t>Abbau von urheberrechtliche </a:t>
            </a:r>
            <a:r>
              <a:rPr lang="de-DE" sz="2400" dirty="0"/>
              <a:t>Hürden </a:t>
            </a:r>
            <a:r>
              <a:rPr lang="de-DE" sz="2400" dirty="0" smtClean="0"/>
              <a:t>führt zu vereinfachten Veröffentlichungsprozessen</a:t>
            </a:r>
            <a:endParaRPr lang="en-GB" sz="2400" dirty="0"/>
          </a:p>
          <a:p>
            <a:pPr lvl="0"/>
            <a:r>
              <a:rPr lang="de-DE" sz="2400" dirty="0" smtClean="0"/>
              <a:t>Klarheit </a:t>
            </a:r>
            <a:r>
              <a:rPr lang="de-DE" sz="2400" dirty="0"/>
              <a:t>bei der </a:t>
            </a:r>
            <a:r>
              <a:rPr lang="de-DE" sz="2400" dirty="0" smtClean="0"/>
              <a:t>Materialnutzung reduziert Verwaltungstätigkeiten</a:t>
            </a:r>
            <a:endParaRPr lang="en-GB" sz="2400" dirty="0"/>
          </a:p>
          <a:p>
            <a:pPr lvl="0"/>
            <a:r>
              <a:rPr lang="de-DE" sz="2400" dirty="0" smtClean="0"/>
              <a:t>Freie </a:t>
            </a:r>
            <a:r>
              <a:rPr lang="de-DE" sz="2400" dirty="0"/>
              <a:t>Verfügbarkeit der Materialien </a:t>
            </a:r>
            <a:r>
              <a:rPr lang="de-DE" sz="2400" dirty="0" smtClean="0"/>
              <a:t>erhöht Sichtbarkeit der eigenen Arbeit (Forschung und Lehre)</a:t>
            </a:r>
            <a:endParaRPr lang="en-GB" sz="2400" dirty="0"/>
          </a:p>
          <a:p>
            <a:pPr>
              <a:lnSpc>
                <a:spcPct val="100000"/>
              </a:lnSpc>
            </a:pPr>
            <a:endParaRPr lang="de-DE" sz="2400" dirty="0"/>
          </a:p>
        </p:txBody>
      </p:sp>
      <p:sp>
        <p:nvSpPr>
          <p:cNvPr id="6" name="Textplatzhalter 5"/>
          <p:cNvSpPr>
            <a:spLocks noGrp="1"/>
          </p:cNvSpPr>
          <p:nvPr>
            <p:ph type="body" sz="quarter" idx="13"/>
          </p:nvPr>
        </p:nvSpPr>
        <p:spPr/>
        <p:txBody>
          <a:bodyPr>
            <a:normAutofit/>
          </a:bodyPr>
          <a:lstStyle/>
          <a:p>
            <a:r>
              <a:rPr lang="de-DE" dirty="0" smtClean="0"/>
              <a:t>Der Mehrwert </a:t>
            </a:r>
            <a:r>
              <a:rPr lang="de-DE" dirty="0"/>
              <a:t>von OER für Lehrende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937" y="1449657"/>
            <a:ext cx="3888677" cy="5184903"/>
          </a:xfrm>
          <a:prstGeom prst="rect">
            <a:avLst/>
          </a:prstGeom>
        </p:spPr>
      </p:pic>
      <p:sp>
        <p:nvSpPr>
          <p:cNvPr id="5" name="TextBox 4"/>
          <p:cNvSpPr txBox="1"/>
          <p:nvPr/>
        </p:nvSpPr>
        <p:spPr>
          <a:xfrm>
            <a:off x="9065267" y="6611779"/>
            <a:ext cx="1863011" cy="246221"/>
          </a:xfrm>
          <a:prstGeom prst="rect">
            <a:avLst/>
          </a:prstGeom>
          <a:noFill/>
        </p:spPr>
        <p:txBody>
          <a:bodyPr wrap="none" rtlCol="0">
            <a:spAutoFit/>
          </a:bodyPr>
          <a:lstStyle/>
          <a:p>
            <a:pPr marL="0" lvl="1"/>
            <a:r>
              <a:rPr lang="de-DE" sz="1000" dirty="0" smtClean="0"/>
              <a:t>Bild von </a:t>
            </a:r>
            <a:r>
              <a:rPr lang="de-DE" sz="1000" dirty="0" err="1" smtClean="0"/>
              <a:t>pixabay.com</a:t>
            </a:r>
            <a:r>
              <a:rPr lang="de-DE" sz="1000" dirty="0" smtClean="0"/>
              <a:t> unter CC0 </a:t>
            </a:r>
            <a:endParaRPr lang="de-DE" sz="1000" dirty="0"/>
          </a:p>
        </p:txBody>
      </p:sp>
    </p:spTree>
    <p:extLst>
      <p:ext uri="{BB962C8B-B14F-4D97-AF65-F5344CB8AC3E}">
        <p14:creationId xmlns:p14="http://schemas.microsoft.com/office/powerpoint/2010/main" val="1666619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116581" y="295092"/>
            <a:ext cx="3869043" cy="1462271"/>
          </a:xfrm>
          <a:prstGeom prst="rect">
            <a:avLst/>
          </a:prstGeom>
        </p:spPr>
      </p:pic>
      <p:sp>
        <p:nvSpPr>
          <p:cNvPr id="2" name="Title 1"/>
          <p:cNvSpPr>
            <a:spLocks noGrp="1"/>
          </p:cNvSpPr>
          <p:nvPr>
            <p:ph type="ctrTitle"/>
          </p:nvPr>
        </p:nvSpPr>
        <p:spPr>
          <a:xfrm>
            <a:off x="992459" y="497895"/>
            <a:ext cx="9675541" cy="806798"/>
          </a:xfrm>
        </p:spPr>
        <p:txBody>
          <a:bodyPr>
            <a:normAutofit/>
          </a:bodyPr>
          <a:lstStyle/>
          <a:p>
            <a:pPr algn="l"/>
            <a:r>
              <a:rPr lang="de-DE" sz="3000" dirty="0" smtClean="0"/>
              <a:t>Was sind Creative </a:t>
            </a:r>
            <a:r>
              <a:rPr lang="de-DE" sz="3000" dirty="0" err="1" smtClean="0"/>
              <a:t>Commons</a:t>
            </a:r>
            <a:r>
              <a:rPr lang="de-DE" sz="3000" dirty="0" smtClean="0"/>
              <a:t> Lizenzen?</a:t>
            </a:r>
            <a:endParaRPr lang="de-DE" sz="3000" dirty="0"/>
          </a:p>
        </p:txBody>
      </p:sp>
      <p:sp>
        <p:nvSpPr>
          <p:cNvPr id="3" name="Subtitle 2"/>
          <p:cNvSpPr>
            <a:spLocks noGrp="1"/>
          </p:cNvSpPr>
          <p:nvPr>
            <p:ph type="subTitle" idx="1"/>
          </p:nvPr>
        </p:nvSpPr>
        <p:spPr>
          <a:xfrm>
            <a:off x="8720254" y="1536420"/>
            <a:ext cx="3113281" cy="1342130"/>
          </a:xfrm>
        </p:spPr>
        <p:txBody>
          <a:bodyPr>
            <a:noAutofit/>
          </a:bodyPr>
          <a:lstStyle/>
          <a:p>
            <a:pPr algn="l"/>
            <a:r>
              <a:rPr lang="de-DE" sz="1800" dirty="0" smtClean="0"/>
              <a:t>.... ist eine nicht-profit-orientierte Organisation, die sich für das legale Teilen, Nutzen und Bearbeiten von Online-Inhalten einsetzt.</a:t>
            </a:r>
          </a:p>
          <a:p>
            <a:pPr lvl="1" algn="l">
              <a:lnSpc>
                <a:spcPct val="120000"/>
              </a:lnSpc>
            </a:pPr>
            <a:endParaRPr lang="de-DE" sz="1800" dirty="0" smtClean="0"/>
          </a:p>
          <a:p>
            <a:pPr algn="l"/>
            <a:endParaRPr lang="de-DE" dirty="0" smtClean="0"/>
          </a:p>
          <a:p>
            <a:pPr algn="l"/>
            <a:endParaRPr lang="de-DE" dirty="0"/>
          </a:p>
        </p:txBody>
      </p:sp>
      <p:grpSp>
        <p:nvGrpSpPr>
          <p:cNvPr id="4" name="Group 3"/>
          <p:cNvGrpSpPr/>
          <p:nvPr/>
        </p:nvGrpSpPr>
        <p:grpSpPr>
          <a:xfrm>
            <a:off x="454936" y="2877637"/>
            <a:ext cx="7636429" cy="3083921"/>
            <a:chOff x="182123" y="1864738"/>
            <a:chExt cx="7636429" cy="308392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97" y="2323722"/>
              <a:ext cx="1441057" cy="504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23" y="3284140"/>
              <a:ext cx="1441057" cy="540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23" y="4258565"/>
              <a:ext cx="1441057" cy="507973"/>
            </a:xfrm>
            <a:prstGeom prst="rect">
              <a:avLst/>
            </a:prstGeom>
          </p:spPr>
        </p:pic>
        <p:sp>
          <p:nvSpPr>
            <p:cNvPr id="10" name="Rectangle 9"/>
            <p:cNvSpPr/>
            <p:nvPr/>
          </p:nvSpPr>
          <p:spPr>
            <a:xfrm>
              <a:off x="1722552" y="1864738"/>
              <a:ext cx="6096000" cy="3083921"/>
            </a:xfrm>
            <a:prstGeom prst="rect">
              <a:avLst/>
            </a:prstGeom>
          </p:spPr>
          <p:txBody>
            <a:bodyPr>
              <a:spAutoFit/>
            </a:bodyPr>
            <a:lstStyle/>
            <a:p>
              <a:pPr>
                <a:lnSpc>
                  <a:spcPct val="120000"/>
                </a:lnSpc>
              </a:pPr>
              <a:r>
                <a:rPr lang="de-DE" b="1" dirty="0" smtClean="0">
                  <a:solidFill>
                    <a:schemeClr val="tx1"/>
                  </a:solidFill>
                </a:rPr>
                <a:t>Für OER kommen drei offene Lizenzen in Frage</a:t>
              </a:r>
              <a:r>
                <a:rPr lang="de-DE" dirty="0" smtClean="0"/>
                <a:t>:</a:t>
              </a:r>
            </a:p>
            <a:p>
              <a:pPr>
                <a:lnSpc>
                  <a:spcPct val="120000"/>
                </a:lnSpc>
              </a:pPr>
              <a:r>
                <a:rPr lang="de-DE" dirty="0" smtClean="0"/>
                <a:t>bei der Weiterverwendung ist der Name des Urhebers zu nennen</a:t>
              </a:r>
            </a:p>
            <a:p>
              <a:pPr>
                <a:lnSpc>
                  <a:spcPct val="120000"/>
                </a:lnSpc>
              </a:pPr>
              <a:endParaRPr lang="de-DE" dirty="0" smtClean="0"/>
            </a:p>
            <a:p>
              <a:pPr>
                <a:lnSpc>
                  <a:spcPct val="120000"/>
                </a:lnSpc>
              </a:pPr>
              <a:r>
                <a:rPr lang="de-DE" dirty="0" smtClean="0"/>
                <a:t>Veränderungen am Material sind unter der gleichen Lizenz zu veröffentlichen</a:t>
              </a:r>
            </a:p>
            <a:p>
              <a:pPr>
                <a:lnSpc>
                  <a:spcPct val="120000"/>
                </a:lnSpc>
              </a:pPr>
              <a:endParaRPr lang="de-DE" dirty="0" smtClean="0"/>
            </a:p>
            <a:p>
              <a:pPr>
                <a:lnSpc>
                  <a:spcPct val="120000"/>
                </a:lnSpc>
              </a:pPr>
              <a:r>
                <a:rPr lang="de-DE" dirty="0" smtClean="0"/>
                <a:t>Gemeinfreiheit / Public Domain </a:t>
              </a:r>
              <a:r>
                <a:rPr lang="mr-IN" dirty="0" smtClean="0"/>
                <a:t>–</a:t>
              </a:r>
              <a:r>
                <a:rPr lang="de-DE" dirty="0" smtClean="0"/>
                <a:t> höchstmögliche Freiheit bei Verwendung und Veränderung </a:t>
              </a:r>
              <a:endParaRPr lang="de-DE" dirty="0"/>
            </a:p>
          </p:txBody>
        </p:sp>
      </p:grpSp>
      <p:sp>
        <p:nvSpPr>
          <p:cNvPr id="11" name="Subtitle 2"/>
          <p:cNvSpPr txBox="1">
            <a:spLocks/>
          </p:cNvSpPr>
          <p:nvPr/>
        </p:nvSpPr>
        <p:spPr>
          <a:xfrm>
            <a:off x="992459" y="1388781"/>
            <a:ext cx="6572407" cy="13098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e-DE" sz="1800" dirty="0" smtClean="0"/>
              <a:t>Creative </a:t>
            </a:r>
            <a:r>
              <a:rPr lang="de-DE" sz="1800" dirty="0" err="1" smtClean="0"/>
              <a:t>Commons</a:t>
            </a:r>
            <a:r>
              <a:rPr lang="de-DE" sz="1800" dirty="0" smtClean="0"/>
              <a:t> Lizenzen dienen dazu Klarheit im Bezug auf Nutzungsrechte </a:t>
            </a:r>
            <a:r>
              <a:rPr lang="de-DE" sz="1800" dirty="0"/>
              <a:t>zu </a:t>
            </a:r>
            <a:r>
              <a:rPr lang="de-DE" sz="1800" dirty="0" smtClean="0"/>
              <a:t>schaffen. Dies gilt sowohl für die Nutzer wie auch Urheber. Statt „All </a:t>
            </a:r>
            <a:r>
              <a:rPr lang="de-DE" sz="1800" dirty="0" err="1" smtClean="0"/>
              <a:t>rights</a:t>
            </a:r>
            <a:r>
              <a:rPr lang="de-DE" sz="1800" dirty="0" smtClean="0"/>
              <a:t> </a:t>
            </a:r>
            <a:r>
              <a:rPr lang="de-DE" sz="1800" dirty="0" err="1" smtClean="0"/>
              <a:t>reserved</a:t>
            </a:r>
            <a:r>
              <a:rPr lang="de-DE" sz="1800" dirty="0" smtClean="0"/>
              <a:t>“, gilt „</a:t>
            </a:r>
            <a:r>
              <a:rPr lang="de-DE" sz="1800" dirty="0" err="1" smtClean="0"/>
              <a:t>Some</a:t>
            </a:r>
            <a:r>
              <a:rPr lang="de-DE" sz="1800" dirty="0" smtClean="0"/>
              <a:t> </a:t>
            </a:r>
            <a:r>
              <a:rPr lang="de-DE" sz="1800" dirty="0" err="1" smtClean="0"/>
              <a:t>rights</a:t>
            </a:r>
            <a:r>
              <a:rPr lang="de-DE" sz="1800" dirty="0" smtClean="0"/>
              <a:t> </a:t>
            </a:r>
            <a:r>
              <a:rPr lang="de-DE" sz="1800" dirty="0" err="1" smtClean="0"/>
              <a:t>reserved</a:t>
            </a:r>
            <a:r>
              <a:rPr lang="de-DE" sz="1800" dirty="0" smtClean="0"/>
              <a:t>“. Diese werden durch die gewählte Lizenz definiert. Am Urheber ändert sich nichts.</a:t>
            </a:r>
            <a:endParaRPr lang="de-DE" sz="1800" dirty="0"/>
          </a:p>
          <a:p>
            <a:pPr algn="l"/>
            <a:endParaRPr lang="de-DE"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0254" y="3110277"/>
            <a:ext cx="2051823" cy="3317798"/>
          </a:xfrm>
          <a:prstGeom prst="rect">
            <a:avLst/>
          </a:prstGeom>
        </p:spPr>
      </p:pic>
      <p:sp>
        <p:nvSpPr>
          <p:cNvPr id="5" name="Rectangle 4"/>
          <p:cNvSpPr/>
          <p:nvPr/>
        </p:nvSpPr>
        <p:spPr>
          <a:xfrm>
            <a:off x="9607046" y="6003343"/>
            <a:ext cx="2330061" cy="424732"/>
          </a:xfrm>
          <a:prstGeom prst="rect">
            <a:avLst/>
          </a:prstGeom>
        </p:spPr>
        <p:txBody>
          <a:bodyPr wrap="none">
            <a:spAutoFit/>
          </a:bodyPr>
          <a:lstStyle/>
          <a:p>
            <a:pPr>
              <a:lnSpc>
                <a:spcPct val="120000"/>
              </a:lnSpc>
            </a:pPr>
            <a:r>
              <a:rPr lang="de-DE" b="1" smtClean="0"/>
              <a:t>Offenheit der Lizenzen</a:t>
            </a:r>
            <a:endParaRPr lang="de-DE" dirty="0"/>
          </a:p>
        </p:txBody>
      </p:sp>
    </p:spTree>
    <p:extLst>
      <p:ext uri="{BB962C8B-B14F-4D97-AF65-F5344CB8AC3E}">
        <p14:creationId xmlns:p14="http://schemas.microsoft.com/office/powerpoint/2010/main" val="1606276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TotalTime>
  <Words>577</Words>
  <Application>Microsoft Macintosh PowerPoint</Application>
  <PresentationFormat>Widescreen</PresentationFormat>
  <Paragraphs>139</Paragraphs>
  <Slides>14</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Mangal</vt:lpstr>
      <vt:lpstr>Arial</vt:lpstr>
      <vt:lpstr>Office Theme</vt:lpstr>
      <vt:lpstr>Open Educational Resources an Hochschulen</vt:lpstr>
      <vt:lpstr>Was sind Open Educational Resources? (freie Bildungsmaterialien)</vt:lpstr>
      <vt:lpstr>Beispiele für Open Educational Resources </vt:lpstr>
      <vt:lpstr>PowerPoint Presentation</vt:lpstr>
      <vt:lpstr>PowerPoint Presentation</vt:lpstr>
      <vt:lpstr>PowerPoint Presentation</vt:lpstr>
      <vt:lpstr>PowerPoint Presentation</vt:lpstr>
      <vt:lpstr>PowerPoint Presentation</vt:lpstr>
      <vt:lpstr>Was sind Creative Commons Lizenzen?</vt:lpstr>
      <vt:lpstr>Alle Creative Commons Lizenzen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Hanno Langfelder</dc:creator>
  <cp:lastModifiedBy>Hanno Langfelder</cp:lastModifiedBy>
  <cp:revision>52</cp:revision>
  <cp:lastPrinted>2018-01-31T09:46:18Z</cp:lastPrinted>
  <dcterms:created xsi:type="dcterms:W3CDTF">2018-01-25T13:23:41Z</dcterms:created>
  <dcterms:modified xsi:type="dcterms:W3CDTF">2018-04-04T13:00:15Z</dcterms:modified>
</cp:coreProperties>
</file>