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76" r:id="rId3"/>
    <p:sldId id="279" r:id="rId4"/>
    <p:sldId id="277" r:id="rId5"/>
    <p:sldId id="278" r:id="rId6"/>
    <p:sldId id="280" r:id="rId7"/>
    <p:sldId id="281" r:id="rId8"/>
    <p:sldId id="282" r:id="rId9"/>
    <p:sldId id="283"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29"/>
  </p:normalViewPr>
  <p:slideViewPr>
    <p:cSldViewPr snapToGrid="0" snapToObjects="1">
      <p:cViewPr>
        <p:scale>
          <a:sx n="114" d="100"/>
          <a:sy n="114" d="100"/>
        </p:scale>
        <p:origin x="4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00EE6-F4AC-CF44-B850-EA3277534D51}" type="datetimeFigureOut">
              <a:rPr lang="de-DE" smtClean="0"/>
              <a:t>03.04.18</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D2F48-4477-E847-8006-3186C51ABFBE}" type="slidenum">
              <a:rPr lang="de-DE" smtClean="0"/>
              <a:t>‹#›</a:t>
            </a:fld>
            <a:endParaRPr lang="de-DE"/>
          </a:p>
        </p:txBody>
      </p:sp>
    </p:spTree>
    <p:extLst>
      <p:ext uri="{BB962C8B-B14F-4D97-AF65-F5344CB8AC3E}">
        <p14:creationId xmlns:p14="http://schemas.microsoft.com/office/powerpoint/2010/main" val="155189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593DDEC-A3CA-1A4F-8590-E9DE20F20116}" type="slidenum">
              <a:rPr lang="de-DE" smtClean="0"/>
              <a:t>10</a:t>
            </a:fld>
            <a:endParaRPr lang="de-DE"/>
          </a:p>
        </p:txBody>
      </p:sp>
    </p:spTree>
    <p:extLst>
      <p:ext uri="{BB962C8B-B14F-4D97-AF65-F5344CB8AC3E}">
        <p14:creationId xmlns:p14="http://schemas.microsoft.com/office/powerpoint/2010/main" val="176851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rial" charset="0"/>
                <a:ea typeface="Arial" charset="0"/>
                <a:cs typeface="Arial" charset="0"/>
              </a:defRPr>
            </a:lvl1pPr>
          </a:lstStyle>
          <a:p>
            <a:r>
              <a:rPr lang="en-US" dirty="0" smtClean="0"/>
              <a:t>Click to edit Master title style</a:t>
            </a:r>
            <a:endParaRPr lang="de-DE"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19C70BD6-92C6-1745-ADA1-FA620DE74BA2}" type="datetimeFigureOut">
              <a:rPr lang="de-DE" smtClean="0"/>
              <a:pPr/>
              <a:t>03.04.18</a:t>
            </a:fld>
            <a:endParaRPr lang="de-DE"/>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r>
              <a:rPr lang="de-DE" smtClean="0"/>
              <a:t>www.mein-medienzentrum.de</a:t>
            </a:r>
            <a:endParaRPr lang="de-DE"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8273D93B-084A-9240-8F1D-C12F9136C608}" type="slidenum">
              <a:rPr lang="de-DE" smtClean="0"/>
              <a:pPr/>
              <a:t>‹#›</a:t>
            </a:fld>
            <a:endParaRPr lang="de-DE"/>
          </a:p>
        </p:txBody>
      </p:sp>
    </p:spTree>
    <p:extLst>
      <p:ext uri="{BB962C8B-B14F-4D97-AF65-F5344CB8AC3E}">
        <p14:creationId xmlns:p14="http://schemas.microsoft.com/office/powerpoint/2010/main" val="1859055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19C70BD6-92C6-1745-ADA1-FA620DE74BA2}" type="datetimeFigureOut">
              <a:rPr lang="de-DE" smtClean="0"/>
              <a:t>03.04.18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342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19C70BD6-92C6-1745-ADA1-FA620DE74BA2}" type="datetimeFigureOut">
              <a:rPr lang="de-DE" smtClean="0"/>
              <a:t>03.04.18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712694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3" name="Textplatzhalter 12"/>
          <p:cNvSpPr>
            <a:spLocks noGrp="1"/>
          </p:cNvSpPr>
          <p:nvPr>
            <p:ph type="body" sz="quarter" idx="13"/>
          </p:nvPr>
        </p:nvSpPr>
        <p:spPr>
          <a:xfrm>
            <a:off x="838200" y="590177"/>
            <a:ext cx="9664700" cy="1056061"/>
          </a:xfrm>
        </p:spPr>
        <p:txBody>
          <a:bodyPr>
            <a:normAutofit/>
          </a:bodyPr>
          <a:lstStyle>
            <a:lvl1pPr marL="0" indent="0">
              <a:buNone/>
              <a:defRPr sz="4400">
                <a:solidFill>
                  <a:schemeClr val="tx1"/>
                </a:solidFill>
              </a:defRPr>
            </a:lvl1pPr>
          </a:lstStyle>
          <a:p>
            <a:pPr lvl="0"/>
            <a:r>
              <a:rPr lang="de-DE" dirty="0" smtClean="0"/>
              <a:t>Mastertextformat bearbeiten</a:t>
            </a:r>
          </a:p>
        </p:txBody>
      </p:sp>
    </p:spTree>
    <p:extLst>
      <p:ext uri="{BB962C8B-B14F-4D97-AF65-F5344CB8AC3E}">
        <p14:creationId xmlns:p14="http://schemas.microsoft.com/office/powerpoint/2010/main" val="6401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19C70BD6-92C6-1745-ADA1-FA620DE74BA2}" type="datetimeFigureOut">
              <a:rPr lang="de-DE" smtClean="0"/>
              <a:t>03.04.18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40523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C70BD6-92C6-1745-ADA1-FA620DE74BA2}" type="datetimeFigureOut">
              <a:rPr lang="de-DE" smtClean="0"/>
              <a:t>03.04.18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881617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19C70BD6-92C6-1745-ADA1-FA620DE74BA2}" type="datetimeFigureOut">
              <a:rPr lang="de-DE" smtClean="0"/>
              <a:t>03.04.18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49572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19C70BD6-92C6-1745-ADA1-FA620DE74BA2}" type="datetimeFigureOut">
              <a:rPr lang="de-DE" smtClean="0"/>
              <a:t>03.04.18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559730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19C70BD6-92C6-1745-ADA1-FA620DE74BA2}" type="datetimeFigureOut">
              <a:rPr lang="de-DE" smtClean="0"/>
              <a:t>03.04.18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65281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70BD6-92C6-1745-ADA1-FA620DE74BA2}" type="datetimeFigureOut">
              <a:rPr lang="de-DE" smtClean="0"/>
              <a:t>03.04.18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97381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70BD6-92C6-1745-ADA1-FA620DE74BA2}" type="datetimeFigureOut">
              <a:rPr lang="de-DE" smtClean="0"/>
              <a:t>03.04.18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69724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70BD6-92C6-1745-ADA1-FA620DE74BA2}" type="datetimeFigureOut">
              <a:rPr lang="de-DE" smtClean="0"/>
              <a:t>03.04.18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5923566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OER</a:t>
            </a:r>
            <a:endParaRPr lang="de-D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19C70BD6-92C6-1745-ADA1-FA620DE74BA2}" type="datetimeFigureOut">
              <a:rPr lang="de-DE" smtClean="0"/>
              <a:pPr/>
              <a:t>03.04.18</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r>
              <a:rPr lang="de-DE" smtClean="0"/>
              <a:t>www.mein-medienzentrum.de</a:t>
            </a:r>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8273D93B-084A-9240-8F1D-C12F9136C608}" type="slidenum">
              <a:rPr lang="de-DE" smtClean="0"/>
              <a:pPr/>
              <a:t>‹#›</a:t>
            </a:fld>
            <a:endParaRPr lang="de-DE"/>
          </a:p>
        </p:txBody>
      </p:sp>
    </p:spTree>
    <p:extLst>
      <p:ext uri="{BB962C8B-B14F-4D97-AF65-F5344CB8AC3E}">
        <p14:creationId xmlns:p14="http://schemas.microsoft.com/office/powerpoint/2010/main" val="577134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sa/4.0/deed.de" TargetMode="Externa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openlearnware.de/" TargetMode="Externa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oerworldmap.org/" TargetMode="Externa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hyperlink" Target="https://imoox.a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hyperlink" Target="https://www.hoou.d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youtube.com/user/pharithmetik/about" TargetMode="Externa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oer.amh-ev.de/" TargetMode="External"/><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hyperlink" Target="https://bit.ly/2GxpJK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bilderhamster.de/jalbum/index.html" TargetMode="Externa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schule-bw.de/" TargetMode="Externa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matthias-andrasch.de/2017/about-me/" TargetMode="External"/><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hyperlink" Target="https://oerhoernchen.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8206" y="692167"/>
            <a:ext cx="5724665" cy="4697650"/>
          </a:xfrm>
          <a:prstGeom prst="rect">
            <a:avLst/>
          </a:prstGeom>
        </p:spPr>
      </p:pic>
      <p:sp>
        <p:nvSpPr>
          <p:cNvPr id="5" name="Title 1"/>
          <p:cNvSpPr txBox="1">
            <a:spLocks/>
          </p:cNvSpPr>
          <p:nvPr/>
        </p:nvSpPr>
        <p:spPr>
          <a:xfrm>
            <a:off x="780587" y="1847192"/>
            <a:ext cx="5374887" cy="2387600"/>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Arial" charset="0"/>
                <a:ea typeface="Arial" charset="0"/>
                <a:cs typeface="Arial" charset="0"/>
              </a:defRPr>
            </a:lvl1pPr>
          </a:lstStyle>
          <a:p>
            <a:pPr algn="l"/>
            <a:r>
              <a:rPr lang="de-DE" dirty="0" smtClean="0"/>
              <a:t>Open Educational Resources</a:t>
            </a:r>
            <a:br>
              <a:rPr lang="de-DE" dirty="0" smtClean="0"/>
            </a:br>
            <a:r>
              <a:rPr lang="de-DE" dirty="0" smtClean="0"/>
              <a:t/>
            </a:r>
            <a:br>
              <a:rPr lang="de-DE" dirty="0" smtClean="0"/>
            </a:br>
            <a:r>
              <a:rPr lang="de-DE" dirty="0" smtClean="0"/>
              <a:t>Beispiele an und für Hochschulen</a:t>
            </a:r>
            <a:endParaRPr lang="de-DE" dirty="0"/>
          </a:p>
        </p:txBody>
      </p:sp>
    </p:spTree>
    <p:extLst>
      <p:ext uri="{BB962C8B-B14F-4D97-AF65-F5344CB8AC3E}">
        <p14:creationId xmlns:p14="http://schemas.microsoft.com/office/powerpoint/2010/main" val="377589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943658" y="886522"/>
            <a:ext cx="8702040" cy="4768020"/>
          </a:xfrm>
        </p:spPr>
        <p:txBody>
          <a:bodyPr>
            <a:noAutofit/>
          </a:bodyPr>
          <a:lstStyle/>
          <a:p>
            <a:pPr marL="0" lvl="0" indent="0" algn="ctr">
              <a:buNone/>
            </a:pPr>
            <a:r>
              <a:rPr lang="de-DE" sz="2400" dirty="0">
                <a:solidFill>
                  <a:schemeClr val="tx1">
                    <a:lumMod val="65000"/>
                    <a:lumOff val="35000"/>
                  </a:schemeClr>
                </a:solidFill>
              </a:rPr>
              <a:t>Außer </a:t>
            </a:r>
            <a:r>
              <a:rPr lang="de-DE" sz="2400" dirty="0" smtClean="0">
                <a:solidFill>
                  <a:schemeClr val="tx1">
                    <a:lumMod val="65000"/>
                    <a:lumOff val="35000"/>
                  </a:schemeClr>
                </a:solidFill>
              </a:rPr>
              <a:t>woanders vermerkt, ist diese Präsentation lizenziert </a:t>
            </a:r>
            <a:r>
              <a:rPr lang="de-DE" sz="2400" dirty="0">
                <a:solidFill>
                  <a:schemeClr val="tx1">
                    <a:lumMod val="65000"/>
                    <a:lumOff val="35000"/>
                  </a:schemeClr>
                </a:solidFill>
              </a:rPr>
              <a:t>unter Creative </a:t>
            </a:r>
            <a:r>
              <a:rPr lang="de-DE" sz="2400" dirty="0" err="1">
                <a:solidFill>
                  <a:schemeClr val="tx1">
                    <a:lumMod val="65000"/>
                    <a:lumOff val="35000"/>
                  </a:schemeClr>
                </a:solidFill>
              </a:rPr>
              <a:t>Commons</a:t>
            </a:r>
            <a:r>
              <a:rPr lang="de-DE" sz="2400" dirty="0">
                <a:solidFill>
                  <a:schemeClr val="tx1">
                    <a:lumMod val="65000"/>
                    <a:lumOff val="35000"/>
                  </a:schemeClr>
                </a:solidFill>
              </a:rPr>
              <a:t> CC BY SA </a:t>
            </a:r>
            <a:endParaRPr lang="de-DE" sz="2400" dirty="0" smtClean="0">
              <a:solidFill>
                <a:schemeClr val="tx1">
                  <a:lumMod val="65000"/>
                  <a:lumOff val="35000"/>
                </a:schemeClr>
              </a:solidFill>
            </a:endParaRPr>
          </a:p>
          <a:p>
            <a:pPr marL="0" lvl="0" indent="0" algn="ctr">
              <a:buNone/>
            </a:pPr>
            <a:endParaRPr lang="de-DE" sz="2400" dirty="0">
              <a:solidFill>
                <a:schemeClr val="tx1">
                  <a:lumMod val="65000"/>
                  <a:lumOff val="35000"/>
                </a:schemeClr>
              </a:solidFill>
            </a:endParaRPr>
          </a:p>
          <a:p>
            <a:pPr marL="0" lvl="0" indent="0" algn="ctr">
              <a:buNone/>
            </a:pPr>
            <a:endParaRPr lang="de-DE" sz="2400" dirty="0" smtClean="0">
              <a:solidFill>
                <a:schemeClr val="tx1">
                  <a:lumMod val="65000"/>
                  <a:lumOff val="35000"/>
                </a:schemeClr>
              </a:solidFill>
            </a:endParaRPr>
          </a:p>
          <a:p>
            <a:pPr marL="0" lvl="0" indent="0" algn="ctr">
              <a:buNone/>
            </a:pPr>
            <a:endParaRPr lang="de-DE" sz="2400" dirty="0" smtClean="0">
              <a:solidFill>
                <a:schemeClr val="tx1">
                  <a:lumMod val="65000"/>
                  <a:lumOff val="35000"/>
                </a:schemeClr>
              </a:solidFill>
            </a:endParaRPr>
          </a:p>
          <a:p>
            <a:pPr marL="0" lvl="0" indent="0" algn="ctr">
              <a:buNone/>
            </a:pPr>
            <a:endParaRPr lang="de-DE" sz="2400" dirty="0">
              <a:solidFill>
                <a:schemeClr val="tx1">
                  <a:lumMod val="65000"/>
                  <a:lumOff val="35000"/>
                </a:schemeClr>
              </a:solidFill>
            </a:endParaRPr>
          </a:p>
          <a:p>
            <a:pPr marL="0" lvl="0" indent="0" algn="ctr">
              <a:buNone/>
            </a:pPr>
            <a:endParaRPr lang="de-DE" sz="2400" dirty="0" smtClean="0">
              <a:solidFill>
                <a:schemeClr val="tx1">
                  <a:lumMod val="65000"/>
                  <a:lumOff val="35000"/>
                </a:schemeClr>
              </a:solidFill>
            </a:endParaRPr>
          </a:p>
          <a:p>
            <a:pPr marL="0" indent="0" algn="ctr">
              <a:buNone/>
            </a:pPr>
            <a:r>
              <a:rPr lang="de-DE" sz="2400" dirty="0" smtClean="0">
                <a:solidFill>
                  <a:schemeClr val="tx1">
                    <a:lumMod val="65000"/>
                    <a:lumOff val="35000"/>
                  </a:schemeClr>
                </a:solidFill>
                <a:hlinkClick r:id="rId3"/>
              </a:rPr>
              <a:t>Namensnennung </a:t>
            </a:r>
            <a:r>
              <a:rPr lang="de-DE" sz="2400" dirty="0">
                <a:solidFill>
                  <a:schemeClr val="tx1">
                    <a:lumMod val="65000"/>
                    <a:lumOff val="35000"/>
                  </a:schemeClr>
                </a:solidFill>
                <a:hlinkClick r:id="rId3"/>
              </a:rPr>
              <a:t>- Weitergabe unter gleichen Bedingungen 4.0 International </a:t>
            </a:r>
            <a:r>
              <a:rPr lang="de-DE" sz="2400" dirty="0" smtClean="0">
                <a:solidFill>
                  <a:schemeClr val="tx1">
                    <a:lumMod val="65000"/>
                    <a:lumOff val="35000"/>
                  </a:schemeClr>
                </a:solidFill>
                <a:hlinkClick r:id="rId3"/>
              </a:rPr>
              <a:t>Lizenz</a:t>
            </a:r>
            <a:endParaRPr lang="de-DE" sz="2400" dirty="0" smtClean="0">
              <a:solidFill>
                <a:schemeClr val="tx1">
                  <a:lumMod val="65000"/>
                  <a:lumOff val="35000"/>
                </a:schemeClr>
              </a:solidFill>
            </a:endParaRPr>
          </a:p>
          <a:p>
            <a:pPr marL="0" lvl="0" indent="0" algn="ctr">
              <a:buNone/>
            </a:pPr>
            <a:r>
              <a:rPr lang="de-DE" sz="2400" dirty="0" smtClean="0">
                <a:solidFill>
                  <a:schemeClr val="tx1">
                    <a:lumMod val="65000"/>
                    <a:lumOff val="35000"/>
                  </a:schemeClr>
                </a:solidFill>
              </a:rPr>
              <a:t>Bei </a:t>
            </a:r>
            <a:r>
              <a:rPr lang="de-DE" sz="2400" dirty="0">
                <a:solidFill>
                  <a:schemeClr val="tx1">
                    <a:lumMod val="65000"/>
                    <a:lumOff val="35000"/>
                  </a:schemeClr>
                </a:solidFill>
              </a:rPr>
              <a:t>Verwendung </a:t>
            </a:r>
            <a:r>
              <a:rPr lang="de-DE" sz="2400" dirty="0" smtClean="0">
                <a:solidFill>
                  <a:schemeClr val="tx1">
                    <a:lumMod val="65000"/>
                    <a:lumOff val="35000"/>
                  </a:schemeClr>
                </a:solidFill>
              </a:rPr>
              <a:t>bitte </a:t>
            </a:r>
            <a:r>
              <a:rPr lang="de-DE" sz="2400" dirty="0">
                <a:solidFill>
                  <a:schemeClr val="tx1">
                    <a:lumMod val="65000"/>
                    <a:lumOff val="35000"/>
                  </a:schemeClr>
                </a:solidFill>
              </a:rPr>
              <a:t>folgendermaßen angeben</a:t>
            </a:r>
            <a:r>
              <a:rPr lang="de-DE" sz="2400" dirty="0" smtClean="0">
                <a:solidFill>
                  <a:schemeClr val="tx1">
                    <a:lumMod val="65000"/>
                    <a:lumOff val="35000"/>
                  </a:schemeClr>
                </a:solidFill>
              </a:rPr>
              <a:t>:</a:t>
            </a:r>
          </a:p>
          <a:p>
            <a:pPr marL="0" lvl="0" indent="0" algn="ctr">
              <a:buNone/>
            </a:pPr>
            <a:r>
              <a:rPr lang="de-DE" sz="2400" dirty="0" smtClean="0">
                <a:solidFill>
                  <a:schemeClr val="tx1">
                    <a:lumMod val="65000"/>
                    <a:lumOff val="35000"/>
                  </a:schemeClr>
                </a:solidFill>
              </a:rPr>
              <a:t>"</a:t>
            </a:r>
            <a:r>
              <a:rPr lang="de-DE" sz="2400" dirty="0" smtClean="0">
                <a:solidFill>
                  <a:schemeClr val="tx1">
                    <a:lumMod val="65000"/>
                    <a:lumOff val="35000"/>
                  </a:schemeClr>
                </a:solidFill>
              </a:rPr>
              <a:t>OER Beispiele an Hochschulen" </a:t>
            </a:r>
            <a:r>
              <a:rPr lang="de-DE" sz="2400" dirty="0" err="1">
                <a:solidFill>
                  <a:schemeClr val="tx1">
                    <a:lumMod val="65000"/>
                    <a:lumOff val="35000"/>
                  </a:schemeClr>
                </a:solidFill>
              </a:rPr>
              <a:t>by</a:t>
            </a:r>
            <a:r>
              <a:rPr lang="de-DE" sz="2400" dirty="0">
                <a:solidFill>
                  <a:schemeClr val="tx1">
                    <a:lumMod val="65000"/>
                    <a:lumOff val="35000"/>
                  </a:schemeClr>
                </a:solidFill>
              </a:rPr>
              <a:t> </a:t>
            </a:r>
            <a:r>
              <a:rPr lang="de-DE" sz="2400" dirty="0" smtClean="0">
                <a:solidFill>
                  <a:schemeClr val="tx1">
                    <a:lumMod val="65000"/>
                    <a:lumOff val="35000"/>
                  </a:schemeClr>
                </a:solidFill>
              </a:rPr>
              <a:t>Hanno Langfelder für </a:t>
            </a:r>
            <a:r>
              <a:rPr lang="de-DE" sz="2400" dirty="0" err="1" smtClean="0">
                <a:solidFill>
                  <a:schemeClr val="tx1">
                    <a:lumMod val="65000"/>
                    <a:lumOff val="35000"/>
                  </a:schemeClr>
                </a:solidFill>
              </a:rPr>
              <a:t>OERinForm</a:t>
            </a:r>
            <a:endParaRPr lang="de-DE" sz="2400" dirty="0" smtClean="0">
              <a:solidFill>
                <a:schemeClr val="tx1">
                  <a:lumMod val="65000"/>
                  <a:lumOff val="35000"/>
                </a:schemeClr>
              </a:solidFill>
            </a:endParaRPr>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042" y="1779905"/>
            <a:ext cx="2085340" cy="2085340"/>
          </a:xfrm>
          <a:prstGeom prst="rect">
            <a:avLst/>
          </a:prstGeom>
        </p:spPr>
      </p:pic>
      <p:pic>
        <p:nvPicPr>
          <p:cNvPr id="11" name="Picture 10">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5321" y="1779905"/>
            <a:ext cx="2085340" cy="2085340"/>
          </a:xfrm>
          <a:prstGeom prst="rect">
            <a:avLst/>
          </a:prstGeom>
        </p:spPr>
      </p:pic>
      <p:pic>
        <p:nvPicPr>
          <p:cNvPr id="12" name="Picture 11">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8763" y="1779905"/>
            <a:ext cx="2085340" cy="2085340"/>
          </a:xfrm>
          <a:prstGeom prst="rect">
            <a:avLst/>
          </a:prstGeom>
        </p:spPr>
      </p:pic>
    </p:spTree>
    <p:extLst>
      <p:ext uri="{BB962C8B-B14F-4D97-AF65-F5344CB8AC3E}">
        <p14:creationId xmlns:p14="http://schemas.microsoft.com/office/powerpoint/2010/main" val="1309269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9675541" cy="695285"/>
          </a:xfrm>
        </p:spPr>
        <p:txBody>
          <a:bodyPr>
            <a:normAutofit fontScale="90000"/>
          </a:bodyPr>
          <a:lstStyle/>
          <a:p>
            <a:pPr algn="l"/>
            <a:r>
              <a:rPr lang="de-DE" sz="3000" dirty="0" smtClean="0"/>
              <a:t>Beispiele für Open Educational Resources </a:t>
            </a:r>
            <a:r>
              <a:rPr lang="mr-IN" sz="3000" dirty="0" smtClean="0"/>
              <a:t>–</a:t>
            </a:r>
            <a:r>
              <a:rPr lang="de-DE" sz="3000" dirty="0" smtClean="0"/>
              <a:t> </a:t>
            </a:r>
            <a:r>
              <a:rPr lang="de-DE" sz="3000" b="1" dirty="0" smtClean="0"/>
              <a:t>Onlinekurse</a:t>
            </a:r>
            <a:r>
              <a:rPr lang="de-DE" sz="3000" dirty="0" smtClean="0"/>
              <a:t/>
            </a:r>
            <a:br>
              <a:rPr lang="de-DE" sz="3000" dirty="0" smtClean="0"/>
            </a:br>
            <a:endParaRPr lang="de-DE" sz="2000" dirty="0"/>
          </a:p>
        </p:txBody>
      </p:sp>
      <p:sp>
        <p:nvSpPr>
          <p:cNvPr id="3" name="Subtitle 2"/>
          <p:cNvSpPr>
            <a:spLocks noGrp="1"/>
          </p:cNvSpPr>
          <p:nvPr>
            <p:ph type="subTitle" idx="1"/>
          </p:nvPr>
        </p:nvSpPr>
        <p:spPr>
          <a:xfrm>
            <a:off x="264999" y="1191040"/>
            <a:ext cx="5500181" cy="4663349"/>
          </a:xfrm>
        </p:spPr>
        <p:txBody>
          <a:bodyPr>
            <a:noAutofit/>
          </a:bodyPr>
          <a:lstStyle/>
          <a:p>
            <a:pPr algn="l"/>
            <a:r>
              <a:rPr lang="de-DE" sz="1600" b="1" dirty="0" smtClean="0"/>
              <a:t>Wer:</a:t>
            </a:r>
            <a:r>
              <a:rPr lang="de-DE" sz="1600" dirty="0" smtClean="0"/>
              <a:t> TU Darmstadt</a:t>
            </a:r>
            <a:endParaRPr lang="de-DE" sz="1600" dirty="0" smtClean="0"/>
          </a:p>
          <a:p>
            <a:pPr algn="l"/>
            <a:r>
              <a:rPr lang="de-DE" sz="1600" b="1" dirty="0" smtClean="0"/>
              <a:t>Was:</a:t>
            </a:r>
            <a:r>
              <a:rPr lang="de-DE" sz="1600" dirty="0" smtClean="0"/>
              <a:t> </a:t>
            </a:r>
            <a:r>
              <a:rPr lang="de-DE" sz="1600" dirty="0" err="1" smtClean="0"/>
              <a:t>OpenLearn</a:t>
            </a:r>
            <a:r>
              <a:rPr lang="de-DE" sz="1600" dirty="0" err="1" smtClean="0"/>
              <a:t>Ware</a:t>
            </a:r>
            <a:r>
              <a:rPr lang="de-DE" sz="1600" dirty="0" smtClean="0"/>
              <a:t>, ist eine Onlineplattform für die Bereitstellung von Vorlesungsaufzeichnung. </a:t>
            </a:r>
            <a:r>
              <a:rPr lang="de-DE" sz="1600" dirty="0" smtClean="0"/>
              <a:t> </a:t>
            </a:r>
            <a:endParaRPr lang="de-DE" sz="1600" dirty="0" smtClean="0"/>
          </a:p>
          <a:p>
            <a:pPr algn="l"/>
            <a:r>
              <a:rPr lang="de-DE" sz="1600" b="1" dirty="0" smtClean="0"/>
              <a:t>Wie: </a:t>
            </a:r>
            <a:r>
              <a:rPr lang="de-DE" sz="1600" dirty="0" smtClean="0"/>
              <a:t>Die Veröffentlichung ist offen für alle </a:t>
            </a:r>
            <a:r>
              <a:rPr lang="de-DE" sz="1600" dirty="0" err="1" smtClean="0"/>
              <a:t>DozentInnen</a:t>
            </a:r>
            <a:r>
              <a:rPr lang="de-DE" sz="1600" dirty="0" smtClean="0"/>
              <a:t> der TU Darmstadt. </a:t>
            </a:r>
            <a:r>
              <a:rPr lang="de-DE" sz="1600" dirty="0" smtClean="0"/>
              <a:t>Voraussetzungen sind, dass das Material frei von Rechten Dritter ist sowie die Nutzung von Creative </a:t>
            </a:r>
            <a:r>
              <a:rPr lang="de-DE" sz="1600" dirty="0" err="1" smtClean="0"/>
              <a:t>Commons</a:t>
            </a:r>
            <a:r>
              <a:rPr lang="de-DE" sz="1600" dirty="0" smtClean="0"/>
              <a:t> Lizenzen.</a:t>
            </a:r>
            <a:r>
              <a:rPr lang="de-DE" sz="1600" dirty="0" smtClean="0"/>
              <a:t> Beratung und Aufzeichnungsservice sind geboten. </a:t>
            </a:r>
          </a:p>
          <a:p>
            <a:pPr algn="l"/>
            <a:r>
              <a:rPr lang="de-DE" sz="1600" b="1" dirty="0" smtClean="0"/>
              <a:t>Warum: </a:t>
            </a:r>
            <a:r>
              <a:rPr lang="de-DE" sz="1600" dirty="0" smtClean="0"/>
              <a:t>Weltweites Bereitstellen und Veröffentlichen von öffentlich-finanziertem Wissen für das Menschenrecht auf Bildung und entgegen der Privatisierung von Bildung. </a:t>
            </a:r>
            <a:endParaRPr lang="de-DE" sz="1600" dirty="0" smtClean="0"/>
          </a:p>
          <a:p>
            <a:pPr algn="l"/>
            <a:r>
              <a:rPr lang="de-DE" sz="1600" b="1" dirty="0" smtClean="0"/>
              <a:t>Lizenzen:</a:t>
            </a:r>
            <a:r>
              <a:rPr lang="de-DE" sz="1600" dirty="0" smtClean="0"/>
              <a:t> Generell Creative </a:t>
            </a:r>
            <a:r>
              <a:rPr lang="de-DE" sz="1600" dirty="0" err="1" smtClean="0"/>
              <a:t>Commons</a:t>
            </a:r>
            <a:r>
              <a:rPr lang="de-DE" sz="1600" dirty="0" smtClean="0"/>
              <a:t>, aber ohne spezifische Vorgabe</a:t>
            </a:r>
            <a:r>
              <a:rPr lang="de-DE" sz="1600" dirty="0" smtClean="0"/>
              <a:t>. </a:t>
            </a:r>
            <a:endParaRPr lang="de-DE" sz="1600" dirty="0" smtClean="0"/>
          </a:p>
          <a:p>
            <a:pPr algn="l"/>
            <a:r>
              <a:rPr lang="de-DE" sz="1600" b="1" dirty="0" smtClean="0"/>
              <a:t>Link:</a:t>
            </a:r>
            <a:r>
              <a:rPr lang="de-DE" sz="1600" dirty="0" smtClean="0"/>
              <a:t> </a:t>
            </a:r>
            <a:r>
              <a:rPr lang="de-DE" sz="1600" dirty="0" smtClean="0">
                <a:hlinkClick r:id="rId2"/>
              </a:rPr>
              <a:t>https</a:t>
            </a:r>
            <a:r>
              <a:rPr lang="de-DE" sz="1600" dirty="0">
                <a:hlinkClick r:id="rId2"/>
              </a:rPr>
              <a:t>://www.openlearnware.de</a:t>
            </a:r>
            <a:endParaRPr lang="de-DE" sz="1600" dirty="0"/>
          </a:p>
          <a:p>
            <a:pPr algn="l"/>
            <a:endParaRPr lang="de-DE" sz="1600" dirty="0"/>
          </a:p>
        </p:txBody>
      </p:sp>
      <p:sp>
        <p:nvSpPr>
          <p:cNvPr id="4" name="Subtitle 2"/>
          <p:cNvSpPr txBox="1">
            <a:spLocks/>
          </p:cNvSpPr>
          <p:nvPr/>
        </p:nvSpPr>
        <p:spPr>
          <a:xfrm>
            <a:off x="495456" y="6246453"/>
            <a:ext cx="8871567" cy="395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400" dirty="0" smtClean="0"/>
              <a:t>Quellen: TU Darmstadt, </a:t>
            </a:r>
            <a:r>
              <a:rPr lang="de-DE" sz="1400" dirty="0" smtClean="0">
                <a:hlinkClick r:id="rId2"/>
              </a:rPr>
              <a:t>https</a:t>
            </a:r>
            <a:r>
              <a:rPr lang="de-DE" sz="1400" dirty="0">
                <a:hlinkClick r:id="rId2"/>
              </a:rPr>
              <a:t>://</a:t>
            </a:r>
            <a:r>
              <a:rPr lang="de-DE" sz="1400" dirty="0" smtClean="0">
                <a:hlinkClick r:id="rId2"/>
              </a:rPr>
              <a:t>www.openlearnware.de</a:t>
            </a:r>
            <a:r>
              <a:rPr lang="de-DE" sz="1400" dirty="0" smtClean="0"/>
              <a:t>,</a:t>
            </a:r>
          </a:p>
          <a:p>
            <a:pPr algn="l"/>
            <a:endParaRPr lang="de-DE" sz="1400" dirty="0"/>
          </a:p>
          <a:p>
            <a:pPr algn="l"/>
            <a:r>
              <a:rPr lang="de-DE" sz="1400" dirty="0" smtClean="0"/>
              <a:t> </a:t>
            </a:r>
            <a:endParaRPr lang="de-DE" sz="1400" dirty="0"/>
          </a:p>
        </p:txBody>
      </p:sp>
      <p:pic>
        <p:nvPicPr>
          <p:cNvPr id="6" name="Picture 5"/>
          <p:cNvPicPr>
            <a:picLocks noChangeAspect="1"/>
          </p:cNvPicPr>
          <p:nvPr/>
        </p:nvPicPr>
        <p:blipFill>
          <a:blip r:embed="rId3"/>
          <a:stretch>
            <a:fillRect/>
          </a:stretch>
        </p:blipFill>
        <p:spPr>
          <a:xfrm>
            <a:off x="6032871" y="1191040"/>
            <a:ext cx="5876632" cy="2783425"/>
          </a:xfrm>
          <a:prstGeom prst="rect">
            <a:avLst/>
          </a:prstGeom>
          <a:ln>
            <a:solidFill>
              <a:schemeClr val="tx1"/>
            </a:solidFill>
          </a:ln>
        </p:spPr>
      </p:pic>
    </p:spTree>
    <p:extLst>
      <p:ext uri="{BB962C8B-B14F-4D97-AF65-F5344CB8AC3E}">
        <p14:creationId xmlns:p14="http://schemas.microsoft.com/office/powerpoint/2010/main" val="211331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9675541" cy="695285"/>
          </a:xfrm>
        </p:spPr>
        <p:txBody>
          <a:bodyPr>
            <a:normAutofit fontScale="90000"/>
          </a:bodyPr>
          <a:lstStyle/>
          <a:p>
            <a:pPr algn="l"/>
            <a:r>
              <a:rPr lang="de-DE" sz="3000" dirty="0" smtClean="0"/>
              <a:t>Beispiele für Open Educational Resources </a:t>
            </a:r>
            <a:r>
              <a:rPr lang="mr-IN" sz="3000" dirty="0" smtClean="0"/>
              <a:t>–</a:t>
            </a:r>
            <a:r>
              <a:rPr lang="de-DE" sz="3000" dirty="0" smtClean="0"/>
              <a:t> </a:t>
            </a:r>
            <a:r>
              <a:rPr lang="de-DE" sz="3000" b="1" dirty="0" smtClean="0"/>
              <a:t>Onlinekurse</a:t>
            </a:r>
            <a:r>
              <a:rPr lang="de-DE" sz="3000" dirty="0" smtClean="0"/>
              <a:t/>
            </a:r>
            <a:br>
              <a:rPr lang="de-DE" sz="3000" dirty="0" smtClean="0"/>
            </a:br>
            <a:endParaRPr lang="de-DE" sz="2000" dirty="0"/>
          </a:p>
        </p:txBody>
      </p:sp>
      <p:sp>
        <p:nvSpPr>
          <p:cNvPr id="3" name="Subtitle 2"/>
          <p:cNvSpPr>
            <a:spLocks noGrp="1"/>
          </p:cNvSpPr>
          <p:nvPr>
            <p:ph type="subTitle" idx="1"/>
          </p:nvPr>
        </p:nvSpPr>
        <p:spPr>
          <a:xfrm>
            <a:off x="264999" y="1191040"/>
            <a:ext cx="5500181" cy="4663349"/>
          </a:xfrm>
        </p:spPr>
        <p:txBody>
          <a:bodyPr>
            <a:noAutofit/>
          </a:bodyPr>
          <a:lstStyle/>
          <a:p>
            <a:pPr algn="l"/>
            <a:r>
              <a:rPr lang="de-DE" sz="1600" b="1" dirty="0" smtClean="0"/>
              <a:t>Wer:</a:t>
            </a:r>
            <a:r>
              <a:rPr lang="de-DE" sz="1600" dirty="0" smtClean="0"/>
              <a:t> </a:t>
            </a:r>
            <a:r>
              <a:rPr lang="de-DE" sz="1600" dirty="0" err="1" smtClean="0"/>
              <a:t>iMooX</a:t>
            </a:r>
            <a:r>
              <a:rPr lang="de-DE" sz="1600" dirty="0" smtClean="0"/>
              <a:t>, TU Graz und Uni Graz</a:t>
            </a:r>
            <a:endParaRPr lang="de-DE" sz="1600" dirty="0" smtClean="0"/>
          </a:p>
          <a:p>
            <a:pPr algn="l"/>
            <a:r>
              <a:rPr lang="de-DE" sz="1600" b="1" dirty="0" smtClean="0"/>
              <a:t>Was:</a:t>
            </a:r>
            <a:r>
              <a:rPr lang="de-DE" sz="1600" dirty="0" smtClean="0"/>
              <a:t> Die derzeit einzige österreichische Onlinekursplattform auf Hochschulebene</a:t>
            </a:r>
            <a:r>
              <a:rPr lang="de-DE" sz="1600" dirty="0" smtClean="0"/>
              <a:t>. Ein kostenloses MOOC Angebot zu unterschiedlichen Themen mit dem Ziel allgemeine und universitäre Inhalte einer breiten Öffentlichkeit zur Verfügung zu stellen.  </a:t>
            </a:r>
            <a:endParaRPr lang="de-DE" sz="1600" dirty="0" smtClean="0"/>
          </a:p>
          <a:p>
            <a:pPr algn="l"/>
            <a:r>
              <a:rPr lang="de-DE" sz="1600" b="1" dirty="0" smtClean="0"/>
              <a:t>Wie:</a:t>
            </a:r>
            <a:r>
              <a:rPr lang="de-DE" sz="1600" dirty="0" smtClean="0"/>
              <a:t> Multimediale Kurse mit und ohne ECTS Anrechnung für universitäre und außeruniversitäre Bildung. Registrierung notwendig. </a:t>
            </a:r>
          </a:p>
          <a:p>
            <a:pPr algn="l"/>
            <a:r>
              <a:rPr lang="de-DE" sz="1600" b="1" dirty="0" smtClean="0"/>
              <a:t>Warum: </a:t>
            </a:r>
            <a:r>
              <a:rPr lang="de-DE" sz="1600" dirty="0" smtClean="0"/>
              <a:t>Kostenloser Zugang zu allgemeinen und universitären Inhalten für alle Interessierten. Die Weiterverarbeitung der Inhalte und Kurse wird erwünscht. </a:t>
            </a:r>
            <a:endParaRPr lang="de-DE" sz="1600" dirty="0" smtClean="0"/>
          </a:p>
          <a:p>
            <a:pPr algn="l"/>
            <a:r>
              <a:rPr lang="de-DE" sz="1600" b="1" dirty="0" smtClean="0"/>
              <a:t>Lizenzen: </a:t>
            </a:r>
            <a:r>
              <a:rPr lang="de-DE" sz="1600" dirty="0" smtClean="0"/>
              <a:t>Creative </a:t>
            </a:r>
            <a:r>
              <a:rPr lang="de-DE" sz="1600" dirty="0" err="1" smtClean="0"/>
              <a:t>Commons</a:t>
            </a:r>
            <a:r>
              <a:rPr lang="de-DE" sz="1600" dirty="0" smtClean="0"/>
              <a:t> ohne spezifische Vorgabe.</a:t>
            </a:r>
            <a:endParaRPr lang="de-DE" sz="1600" dirty="0" smtClean="0"/>
          </a:p>
          <a:p>
            <a:pPr algn="l"/>
            <a:r>
              <a:rPr lang="de-DE" sz="1600" b="1" dirty="0" smtClean="0"/>
              <a:t>Link:</a:t>
            </a:r>
            <a:r>
              <a:rPr lang="de-DE" sz="1600" dirty="0" smtClean="0"/>
              <a:t> </a:t>
            </a:r>
            <a:r>
              <a:rPr lang="de-DE" sz="1600" dirty="0">
                <a:hlinkClick r:id="rId2"/>
              </a:rPr>
              <a:t>https://imoox.at</a:t>
            </a:r>
            <a:r>
              <a:rPr lang="de-DE" sz="1600" dirty="0" smtClean="0">
                <a:hlinkClick r:id="rId2"/>
              </a:rPr>
              <a:t>/</a:t>
            </a:r>
            <a:endParaRPr lang="de-DE" sz="1600" dirty="0" smtClean="0"/>
          </a:p>
        </p:txBody>
      </p:sp>
      <p:sp>
        <p:nvSpPr>
          <p:cNvPr id="4" name="Subtitle 2"/>
          <p:cNvSpPr txBox="1">
            <a:spLocks/>
          </p:cNvSpPr>
          <p:nvPr/>
        </p:nvSpPr>
        <p:spPr>
          <a:xfrm>
            <a:off x="495456" y="6246453"/>
            <a:ext cx="8871567" cy="395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400" dirty="0" smtClean="0"/>
              <a:t>Quellen: </a:t>
            </a:r>
            <a:r>
              <a:rPr lang="de-DE" sz="1400" dirty="0" err="1" smtClean="0"/>
              <a:t>iMooX</a:t>
            </a:r>
            <a:r>
              <a:rPr lang="de-DE" sz="1400" dirty="0"/>
              <a:t>, </a:t>
            </a:r>
            <a:r>
              <a:rPr lang="de-DE" sz="1400" dirty="0">
                <a:hlinkClick r:id="rId2"/>
              </a:rPr>
              <a:t>https://imoox.at</a:t>
            </a:r>
            <a:r>
              <a:rPr lang="de-DE" sz="1400" dirty="0" smtClean="0">
                <a:hlinkClick r:id="rId2"/>
              </a:rPr>
              <a:t>/</a:t>
            </a:r>
            <a:r>
              <a:rPr lang="de-DE" sz="1400" dirty="0" smtClean="0"/>
              <a:t>, OER World </a:t>
            </a:r>
            <a:r>
              <a:rPr lang="de-DE" sz="1400" dirty="0" err="1" smtClean="0"/>
              <a:t>Map</a:t>
            </a:r>
            <a:r>
              <a:rPr lang="de-DE" sz="1400" dirty="0"/>
              <a:t>: </a:t>
            </a:r>
            <a:r>
              <a:rPr lang="de-DE" sz="1400" dirty="0">
                <a:hlinkClick r:id="rId3"/>
              </a:rPr>
              <a:t>https://oerworldmap.org</a:t>
            </a:r>
            <a:r>
              <a:rPr lang="de-DE" sz="1400" dirty="0" smtClean="0">
                <a:hlinkClick r:id="rId3"/>
              </a:rPr>
              <a:t>/</a:t>
            </a:r>
            <a:endParaRPr lang="de-DE" sz="1400" dirty="0" smtClean="0"/>
          </a:p>
          <a:p>
            <a:pPr algn="l"/>
            <a:endParaRPr lang="de-DE" sz="1400" dirty="0"/>
          </a:p>
          <a:p>
            <a:pPr algn="l"/>
            <a:r>
              <a:rPr lang="de-DE" sz="1400" dirty="0" smtClean="0"/>
              <a:t> </a:t>
            </a:r>
            <a:endParaRPr lang="de-DE" sz="1400" dirty="0"/>
          </a:p>
        </p:txBody>
      </p:sp>
      <p:pic>
        <p:nvPicPr>
          <p:cNvPr id="5" name="Picture 4"/>
          <p:cNvPicPr>
            <a:picLocks noChangeAspect="1"/>
          </p:cNvPicPr>
          <p:nvPr/>
        </p:nvPicPr>
        <p:blipFill>
          <a:blip r:embed="rId4"/>
          <a:stretch>
            <a:fillRect/>
          </a:stretch>
        </p:blipFill>
        <p:spPr>
          <a:xfrm>
            <a:off x="6055111" y="1085634"/>
            <a:ext cx="6058829" cy="1191570"/>
          </a:xfrm>
          <a:prstGeom prst="rect">
            <a:avLst/>
          </a:prstGeom>
        </p:spPr>
      </p:pic>
      <p:pic>
        <p:nvPicPr>
          <p:cNvPr id="7" name="Picture 6"/>
          <p:cNvPicPr>
            <a:picLocks noChangeAspect="1"/>
          </p:cNvPicPr>
          <p:nvPr/>
        </p:nvPicPr>
        <p:blipFill>
          <a:blip r:embed="rId5"/>
          <a:stretch>
            <a:fillRect/>
          </a:stretch>
        </p:blipFill>
        <p:spPr>
          <a:xfrm>
            <a:off x="5765180" y="2640309"/>
            <a:ext cx="6348760" cy="2724448"/>
          </a:xfrm>
          <a:prstGeom prst="rect">
            <a:avLst/>
          </a:prstGeom>
        </p:spPr>
      </p:pic>
    </p:spTree>
    <p:extLst>
      <p:ext uri="{BB962C8B-B14F-4D97-AF65-F5344CB8AC3E}">
        <p14:creationId xmlns:p14="http://schemas.microsoft.com/office/powerpoint/2010/main" val="1988384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10381785" cy="695285"/>
          </a:xfrm>
        </p:spPr>
        <p:txBody>
          <a:bodyPr>
            <a:normAutofit fontScale="90000"/>
          </a:bodyPr>
          <a:lstStyle/>
          <a:p>
            <a:pPr algn="l"/>
            <a:r>
              <a:rPr lang="de-DE" sz="3000" dirty="0" smtClean="0"/>
              <a:t>Beispiele für Open Educational Resources </a:t>
            </a:r>
            <a:r>
              <a:rPr lang="mr-IN" sz="3000" dirty="0" smtClean="0"/>
              <a:t>–</a:t>
            </a:r>
            <a:r>
              <a:rPr lang="de-DE" sz="3000" dirty="0" smtClean="0"/>
              <a:t> </a:t>
            </a:r>
            <a:r>
              <a:rPr lang="de-DE" sz="3000" b="1" dirty="0" smtClean="0"/>
              <a:t>Onlinelernplattform</a:t>
            </a:r>
            <a:r>
              <a:rPr lang="de-DE" sz="3000" dirty="0" smtClean="0"/>
              <a:t/>
            </a:r>
            <a:br>
              <a:rPr lang="de-DE" sz="3000" dirty="0" smtClean="0"/>
            </a:br>
            <a:endParaRPr lang="de-DE" sz="2000" dirty="0"/>
          </a:p>
        </p:txBody>
      </p:sp>
      <p:sp>
        <p:nvSpPr>
          <p:cNvPr id="3" name="Subtitle 2"/>
          <p:cNvSpPr>
            <a:spLocks noGrp="1"/>
          </p:cNvSpPr>
          <p:nvPr>
            <p:ph type="subTitle" idx="1"/>
          </p:nvPr>
        </p:nvSpPr>
        <p:spPr>
          <a:xfrm>
            <a:off x="264999" y="1191040"/>
            <a:ext cx="5500181" cy="4663349"/>
          </a:xfrm>
        </p:spPr>
        <p:txBody>
          <a:bodyPr>
            <a:noAutofit/>
          </a:bodyPr>
          <a:lstStyle/>
          <a:p>
            <a:pPr algn="l"/>
            <a:r>
              <a:rPr lang="de-DE" sz="1600" b="1" dirty="0" smtClean="0"/>
              <a:t>Wer:</a:t>
            </a:r>
            <a:r>
              <a:rPr lang="de-DE" sz="1600" dirty="0" smtClean="0"/>
              <a:t> Hamburg Open Online University</a:t>
            </a:r>
            <a:endParaRPr lang="de-DE" sz="1600" dirty="0" smtClean="0"/>
          </a:p>
          <a:p>
            <a:pPr algn="l"/>
            <a:r>
              <a:rPr lang="de-DE" sz="1600" b="1" dirty="0" smtClean="0"/>
              <a:t>Was:</a:t>
            </a:r>
            <a:r>
              <a:rPr lang="de-DE" sz="1600" dirty="0" smtClean="0"/>
              <a:t> Onlineplattform für das Finden von Lernangeboten, und Materialien sowie das Kollaborieren in Lernteams.</a:t>
            </a:r>
            <a:endParaRPr lang="de-DE" sz="1600" dirty="0" smtClean="0"/>
          </a:p>
          <a:p>
            <a:pPr algn="l"/>
            <a:r>
              <a:rPr lang="de-DE" sz="1600" b="1" dirty="0" smtClean="0"/>
              <a:t>Wie:</a:t>
            </a:r>
            <a:r>
              <a:rPr lang="de-DE" sz="1600" dirty="0" smtClean="0"/>
              <a:t> Das Angebot umfasst vier Leitideen; </a:t>
            </a:r>
            <a:r>
              <a:rPr lang="de-DE" sz="1600" dirty="0" err="1" smtClean="0"/>
              <a:t>Lernendenorientierung</a:t>
            </a:r>
            <a:r>
              <a:rPr lang="de-DE" sz="1600" dirty="0" smtClean="0"/>
              <a:t> &amp; Kollaboration, Wissenschaftlichkeit, Offenheit &amp; OER sowie Öffnung für neue Zielgruppen &amp; zivilgesellschaftlicher Relevanz. </a:t>
            </a:r>
          </a:p>
          <a:p>
            <a:pPr algn="l"/>
            <a:r>
              <a:rPr lang="de-DE" sz="1600" b="1" dirty="0" smtClean="0"/>
              <a:t>Warum:</a:t>
            </a:r>
            <a:r>
              <a:rPr lang="de-DE" sz="1600" dirty="0" smtClean="0"/>
              <a:t> Als gemeinschaftliche Antwort auf die Digitalisierung im Kontext des Lernens. HOOU ist ein Zusammenschluss aus Hochschulen, Verwaltung und Behörden. Einsatz von digitale Technologien um Lehre hochschulübergreifend zu bereichern. Explizite Offenheit für neue Zielgruppen.  </a:t>
            </a:r>
            <a:endParaRPr lang="de-DE" sz="1600" dirty="0" smtClean="0"/>
          </a:p>
          <a:p>
            <a:pPr algn="l"/>
            <a:r>
              <a:rPr lang="de-DE" sz="1600" b="1" dirty="0" smtClean="0"/>
              <a:t>Lizenzen:</a:t>
            </a:r>
            <a:r>
              <a:rPr lang="de-DE" sz="1600" dirty="0" smtClean="0"/>
              <a:t> Creative </a:t>
            </a:r>
            <a:r>
              <a:rPr lang="de-DE" sz="1600" dirty="0" err="1" smtClean="0"/>
              <a:t>Commons</a:t>
            </a:r>
            <a:r>
              <a:rPr lang="de-DE" sz="1600" dirty="0" smtClean="0"/>
              <a:t> ohne spezifischen Angaben</a:t>
            </a:r>
            <a:endParaRPr lang="de-DE" sz="1600" dirty="0" smtClean="0"/>
          </a:p>
          <a:p>
            <a:pPr algn="l"/>
            <a:r>
              <a:rPr lang="de-DE" sz="1600" b="1" dirty="0" smtClean="0"/>
              <a:t>Link</a:t>
            </a:r>
            <a:r>
              <a:rPr lang="de-DE" sz="1600" b="1" dirty="0" smtClean="0"/>
              <a:t>:</a:t>
            </a:r>
            <a:r>
              <a:rPr lang="de-DE" sz="1600" dirty="0"/>
              <a:t> </a:t>
            </a:r>
            <a:r>
              <a:rPr lang="de-DE" sz="1600" dirty="0">
                <a:hlinkClick r:id="rId2"/>
              </a:rPr>
              <a:t>https://</a:t>
            </a:r>
            <a:r>
              <a:rPr lang="de-DE" sz="1600" dirty="0" smtClean="0">
                <a:hlinkClick r:id="rId2"/>
              </a:rPr>
              <a:t>www.hoou.de</a:t>
            </a:r>
            <a:endParaRPr lang="de-DE" sz="1600" dirty="0" smtClean="0"/>
          </a:p>
          <a:p>
            <a:pPr algn="l"/>
            <a:endParaRPr lang="de-DE" sz="1600" dirty="0"/>
          </a:p>
          <a:p>
            <a:pPr algn="l"/>
            <a:endParaRPr lang="de-DE" sz="1600" dirty="0"/>
          </a:p>
        </p:txBody>
      </p:sp>
      <p:sp>
        <p:nvSpPr>
          <p:cNvPr id="4" name="Subtitle 2"/>
          <p:cNvSpPr txBox="1">
            <a:spLocks/>
          </p:cNvSpPr>
          <p:nvPr/>
        </p:nvSpPr>
        <p:spPr>
          <a:xfrm>
            <a:off x="495456" y="6246453"/>
            <a:ext cx="8871567" cy="395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400" dirty="0" smtClean="0"/>
              <a:t>Quellen: Hamburg Open Online University</a:t>
            </a:r>
            <a:r>
              <a:rPr lang="de-DE" sz="1400" dirty="0"/>
              <a:t>, </a:t>
            </a:r>
            <a:r>
              <a:rPr lang="de-DE" sz="1400" dirty="0">
                <a:hlinkClick r:id="rId2"/>
              </a:rPr>
              <a:t>https://</a:t>
            </a:r>
            <a:r>
              <a:rPr lang="de-DE" sz="1400" dirty="0" smtClean="0">
                <a:hlinkClick r:id="rId2"/>
              </a:rPr>
              <a:t>www.hoou.de</a:t>
            </a:r>
            <a:endParaRPr lang="de-DE" sz="1400" dirty="0" smtClean="0"/>
          </a:p>
          <a:p>
            <a:pPr algn="l"/>
            <a:endParaRPr lang="de-DE" sz="1400" dirty="0"/>
          </a:p>
          <a:p>
            <a:pPr algn="l"/>
            <a:r>
              <a:rPr lang="de-DE" sz="1400" dirty="0" smtClean="0"/>
              <a:t> </a:t>
            </a:r>
            <a:endParaRPr lang="de-DE" sz="1400" dirty="0"/>
          </a:p>
        </p:txBody>
      </p:sp>
      <p:pic>
        <p:nvPicPr>
          <p:cNvPr id="5" name="Picture 4"/>
          <p:cNvPicPr>
            <a:picLocks noChangeAspect="1"/>
          </p:cNvPicPr>
          <p:nvPr/>
        </p:nvPicPr>
        <p:blipFill>
          <a:blip r:embed="rId3"/>
          <a:stretch>
            <a:fillRect/>
          </a:stretch>
        </p:blipFill>
        <p:spPr>
          <a:xfrm>
            <a:off x="5635935" y="1121582"/>
            <a:ext cx="6556065" cy="2598234"/>
          </a:xfrm>
          <a:prstGeom prst="rect">
            <a:avLst/>
          </a:prstGeom>
        </p:spPr>
      </p:pic>
      <p:pic>
        <p:nvPicPr>
          <p:cNvPr id="7" name="Picture 6"/>
          <p:cNvPicPr>
            <a:picLocks noChangeAspect="1"/>
          </p:cNvPicPr>
          <p:nvPr/>
        </p:nvPicPr>
        <p:blipFill>
          <a:blip r:embed="rId4"/>
          <a:stretch>
            <a:fillRect/>
          </a:stretch>
        </p:blipFill>
        <p:spPr>
          <a:xfrm>
            <a:off x="7883912" y="3320810"/>
            <a:ext cx="3970025" cy="2310555"/>
          </a:xfrm>
          <a:prstGeom prst="rect">
            <a:avLst/>
          </a:prstGeom>
          <a:ln>
            <a:solidFill>
              <a:schemeClr val="bg2"/>
            </a:solidFill>
          </a:ln>
        </p:spPr>
      </p:pic>
    </p:spTree>
    <p:extLst>
      <p:ext uri="{BB962C8B-B14F-4D97-AF65-F5344CB8AC3E}">
        <p14:creationId xmlns:p14="http://schemas.microsoft.com/office/powerpoint/2010/main" val="1921269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10381785" cy="695285"/>
          </a:xfrm>
        </p:spPr>
        <p:txBody>
          <a:bodyPr>
            <a:normAutofit fontScale="90000"/>
          </a:bodyPr>
          <a:lstStyle/>
          <a:p>
            <a:pPr algn="l"/>
            <a:r>
              <a:rPr lang="de-DE" sz="3000" dirty="0" smtClean="0"/>
              <a:t>Beispiele für Open Educational Resources </a:t>
            </a:r>
            <a:r>
              <a:rPr lang="mr-IN" sz="3000" dirty="0" smtClean="0"/>
              <a:t>–</a:t>
            </a:r>
            <a:r>
              <a:rPr lang="de-DE" sz="3000" dirty="0" smtClean="0"/>
              <a:t> </a:t>
            </a:r>
            <a:r>
              <a:rPr lang="de-DE" sz="3000" b="1" dirty="0" smtClean="0"/>
              <a:t>Videos</a:t>
            </a:r>
            <a:r>
              <a:rPr lang="de-DE" sz="3000" dirty="0" smtClean="0"/>
              <a:t/>
            </a:r>
            <a:br>
              <a:rPr lang="de-DE" sz="3000" dirty="0" smtClean="0"/>
            </a:br>
            <a:endParaRPr lang="de-DE" sz="2000" dirty="0"/>
          </a:p>
        </p:txBody>
      </p:sp>
      <p:sp>
        <p:nvSpPr>
          <p:cNvPr id="3" name="Subtitle 2"/>
          <p:cNvSpPr>
            <a:spLocks noGrp="1"/>
          </p:cNvSpPr>
          <p:nvPr>
            <p:ph type="subTitle" idx="1"/>
          </p:nvPr>
        </p:nvSpPr>
        <p:spPr>
          <a:xfrm>
            <a:off x="264999" y="1191040"/>
            <a:ext cx="5500181" cy="4663349"/>
          </a:xfrm>
        </p:spPr>
        <p:txBody>
          <a:bodyPr>
            <a:noAutofit/>
          </a:bodyPr>
          <a:lstStyle/>
          <a:p>
            <a:pPr algn="l"/>
            <a:r>
              <a:rPr lang="de-DE" sz="1600" b="1" dirty="0" smtClean="0"/>
              <a:t>Wer:</a:t>
            </a:r>
            <a:r>
              <a:rPr lang="de-DE" sz="1600" dirty="0" smtClean="0"/>
              <a:t> Christian Spannagel, PH Heidelberg</a:t>
            </a:r>
            <a:endParaRPr lang="de-DE" sz="1600" dirty="0" smtClean="0"/>
          </a:p>
          <a:p>
            <a:pPr algn="l"/>
            <a:r>
              <a:rPr lang="de-DE" sz="1600" b="1" dirty="0" smtClean="0"/>
              <a:t>Was:</a:t>
            </a:r>
            <a:r>
              <a:rPr lang="de-DE" sz="1600" dirty="0" smtClean="0"/>
              <a:t> Mathematik- und Informatikvorlesungen als öffentliche Videos.</a:t>
            </a:r>
            <a:endParaRPr lang="de-DE" sz="1600" dirty="0" smtClean="0"/>
          </a:p>
          <a:p>
            <a:pPr algn="l"/>
            <a:r>
              <a:rPr lang="de-DE" sz="1600" b="1" dirty="0" smtClean="0"/>
              <a:t>Wie:</a:t>
            </a:r>
            <a:r>
              <a:rPr lang="de-DE" sz="1600" dirty="0" smtClean="0"/>
              <a:t> Vorlesungsaufzeichnung auf </a:t>
            </a:r>
            <a:r>
              <a:rPr lang="de-DE" sz="1600" dirty="0" err="1" smtClean="0"/>
              <a:t>Youtube</a:t>
            </a:r>
            <a:r>
              <a:rPr lang="de-DE" sz="1600" dirty="0" smtClean="0"/>
              <a:t>. Verlinkung mit anderen, eigenen </a:t>
            </a:r>
            <a:r>
              <a:rPr lang="de-DE" sz="1600" dirty="0" err="1" smtClean="0"/>
              <a:t>Social</a:t>
            </a:r>
            <a:r>
              <a:rPr lang="de-DE" sz="1600" dirty="0" smtClean="0"/>
              <a:t> Media Kanälen wie Twitter, Blog und Wiki. </a:t>
            </a:r>
          </a:p>
          <a:p>
            <a:pPr algn="l"/>
            <a:r>
              <a:rPr lang="de-DE" sz="1600" b="1" dirty="0" smtClean="0"/>
              <a:t>Warum: </a:t>
            </a:r>
            <a:r>
              <a:rPr lang="de-DE" sz="1600" dirty="0" smtClean="0"/>
              <a:t>..weil Digitalisierung das möglich macht! Persönliche Beweggründe sind am besten selbst nachzufragen.  </a:t>
            </a:r>
            <a:endParaRPr lang="de-DE" sz="1600" dirty="0" smtClean="0"/>
          </a:p>
          <a:p>
            <a:pPr algn="l"/>
            <a:r>
              <a:rPr lang="de-DE" sz="1600" b="1" dirty="0" smtClean="0"/>
              <a:t>Lizenzen:</a:t>
            </a:r>
            <a:r>
              <a:rPr lang="de-DE" sz="1600" dirty="0" smtClean="0"/>
              <a:t> Creative </a:t>
            </a:r>
            <a:r>
              <a:rPr lang="de-DE" sz="1600" dirty="0" err="1" smtClean="0"/>
              <a:t>Commons</a:t>
            </a:r>
            <a:r>
              <a:rPr lang="de-DE" sz="1600" dirty="0" smtClean="0"/>
              <a:t> BY mit Attribution</a:t>
            </a:r>
            <a:endParaRPr lang="de-DE" sz="1600" dirty="0" smtClean="0"/>
          </a:p>
          <a:p>
            <a:pPr algn="l"/>
            <a:r>
              <a:rPr lang="de-DE" sz="1600" b="1" dirty="0" smtClean="0"/>
              <a:t>Link</a:t>
            </a:r>
            <a:r>
              <a:rPr lang="de-DE" sz="1600" b="1" dirty="0" smtClean="0"/>
              <a:t>:</a:t>
            </a:r>
            <a:r>
              <a:rPr lang="de-DE" sz="1600" dirty="0"/>
              <a:t> </a:t>
            </a:r>
            <a:r>
              <a:rPr lang="de-DE" sz="1600" dirty="0">
                <a:hlinkClick r:id="rId2"/>
              </a:rPr>
              <a:t>https://</a:t>
            </a:r>
            <a:r>
              <a:rPr lang="de-DE" sz="1600" dirty="0" smtClean="0">
                <a:hlinkClick r:id="rId2"/>
              </a:rPr>
              <a:t>www.youtube.com/user/pharithmetik/about</a:t>
            </a:r>
            <a:endParaRPr lang="de-DE" sz="1600" dirty="0" smtClean="0"/>
          </a:p>
          <a:p>
            <a:pPr algn="l"/>
            <a:endParaRPr lang="de-DE" sz="1600" dirty="0"/>
          </a:p>
          <a:p>
            <a:pPr algn="l"/>
            <a:endParaRPr lang="de-DE" sz="1600" dirty="0"/>
          </a:p>
        </p:txBody>
      </p:sp>
      <p:sp>
        <p:nvSpPr>
          <p:cNvPr id="4" name="Subtitle 2"/>
          <p:cNvSpPr txBox="1">
            <a:spLocks/>
          </p:cNvSpPr>
          <p:nvPr/>
        </p:nvSpPr>
        <p:spPr>
          <a:xfrm>
            <a:off x="495456" y="6246453"/>
            <a:ext cx="8871567" cy="395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400" dirty="0" smtClean="0"/>
              <a:t>Quellen: Christian Spannagel, </a:t>
            </a:r>
            <a:r>
              <a:rPr lang="de-DE" sz="1400" dirty="0" err="1" smtClean="0"/>
              <a:t>Youtube</a:t>
            </a:r>
            <a:r>
              <a:rPr lang="de-DE" sz="1400" dirty="0"/>
              <a:t>, </a:t>
            </a:r>
            <a:r>
              <a:rPr lang="de-DE" sz="1400" dirty="0">
                <a:hlinkClick r:id="rId2"/>
              </a:rPr>
              <a:t>https://</a:t>
            </a:r>
            <a:r>
              <a:rPr lang="de-DE" sz="1400" dirty="0" smtClean="0">
                <a:hlinkClick r:id="rId2"/>
              </a:rPr>
              <a:t>www.youtube.com/user/pharithmetik/about</a:t>
            </a:r>
            <a:endParaRPr lang="de-DE" sz="1400" dirty="0" smtClean="0"/>
          </a:p>
          <a:p>
            <a:pPr algn="l"/>
            <a:endParaRPr lang="de-DE" sz="1400" dirty="0" smtClean="0"/>
          </a:p>
          <a:p>
            <a:pPr algn="l"/>
            <a:endParaRPr lang="de-DE" sz="1400" dirty="0"/>
          </a:p>
          <a:p>
            <a:pPr algn="l"/>
            <a:r>
              <a:rPr lang="de-DE" sz="1400" dirty="0" smtClean="0"/>
              <a:t> </a:t>
            </a:r>
            <a:endParaRPr lang="de-DE" sz="1400" dirty="0"/>
          </a:p>
        </p:txBody>
      </p:sp>
      <p:pic>
        <p:nvPicPr>
          <p:cNvPr id="6" name="Picture 5"/>
          <p:cNvPicPr>
            <a:picLocks noChangeAspect="1"/>
          </p:cNvPicPr>
          <p:nvPr/>
        </p:nvPicPr>
        <p:blipFill>
          <a:blip r:embed="rId3"/>
          <a:stretch>
            <a:fillRect/>
          </a:stretch>
        </p:blipFill>
        <p:spPr>
          <a:xfrm>
            <a:off x="5981447" y="1191039"/>
            <a:ext cx="6028416" cy="3526569"/>
          </a:xfrm>
          <a:prstGeom prst="rect">
            <a:avLst/>
          </a:prstGeom>
          <a:ln>
            <a:solidFill>
              <a:schemeClr val="bg2"/>
            </a:solidFill>
          </a:ln>
        </p:spPr>
      </p:pic>
    </p:spTree>
    <p:extLst>
      <p:ext uri="{BB962C8B-B14F-4D97-AF65-F5344CB8AC3E}">
        <p14:creationId xmlns:p14="http://schemas.microsoft.com/office/powerpoint/2010/main" val="2051933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10381785" cy="695285"/>
          </a:xfrm>
        </p:spPr>
        <p:txBody>
          <a:bodyPr>
            <a:normAutofit fontScale="90000"/>
          </a:bodyPr>
          <a:lstStyle/>
          <a:p>
            <a:pPr algn="l"/>
            <a:r>
              <a:rPr lang="de-DE" sz="3000" dirty="0" smtClean="0"/>
              <a:t>Beispiele für Open Educational Resources </a:t>
            </a:r>
            <a:r>
              <a:rPr lang="mr-IN" sz="3000" dirty="0" smtClean="0"/>
              <a:t>–</a:t>
            </a:r>
            <a:r>
              <a:rPr lang="de-DE" sz="3000" dirty="0" smtClean="0"/>
              <a:t> </a:t>
            </a:r>
            <a:r>
              <a:rPr lang="de-DE" sz="3000" b="1" dirty="0" smtClean="0"/>
              <a:t>Videos</a:t>
            </a:r>
            <a:r>
              <a:rPr lang="de-DE" sz="3000" dirty="0" smtClean="0"/>
              <a:t/>
            </a:r>
            <a:br>
              <a:rPr lang="de-DE" sz="3000" dirty="0" smtClean="0"/>
            </a:br>
            <a:endParaRPr lang="de-DE" sz="2000" dirty="0"/>
          </a:p>
        </p:txBody>
      </p:sp>
      <p:sp>
        <p:nvSpPr>
          <p:cNvPr id="3" name="Subtitle 2"/>
          <p:cNvSpPr>
            <a:spLocks noGrp="1"/>
          </p:cNvSpPr>
          <p:nvPr>
            <p:ph type="subTitle" idx="1"/>
          </p:nvPr>
        </p:nvSpPr>
        <p:spPr>
          <a:xfrm>
            <a:off x="264999" y="1191040"/>
            <a:ext cx="5500181" cy="4663349"/>
          </a:xfrm>
        </p:spPr>
        <p:txBody>
          <a:bodyPr>
            <a:noAutofit/>
          </a:bodyPr>
          <a:lstStyle/>
          <a:p>
            <a:pPr algn="l"/>
            <a:r>
              <a:rPr lang="de-DE" sz="1600" b="1" dirty="0" smtClean="0"/>
              <a:t>Wer:</a:t>
            </a:r>
            <a:r>
              <a:rPr lang="de-DE" sz="1600" dirty="0" smtClean="0"/>
              <a:t> </a:t>
            </a:r>
            <a:r>
              <a:rPr lang="de-DE" sz="1600" dirty="0" err="1" smtClean="0"/>
              <a:t>OERinForm</a:t>
            </a:r>
            <a:r>
              <a:rPr lang="de-DE" sz="1600" dirty="0" smtClean="0"/>
              <a:t>, AMH e.V.</a:t>
            </a:r>
            <a:endParaRPr lang="de-DE" sz="1600" dirty="0" smtClean="0"/>
          </a:p>
          <a:p>
            <a:pPr algn="l"/>
            <a:r>
              <a:rPr lang="de-DE" sz="1600" b="1" dirty="0" smtClean="0"/>
              <a:t>Was:</a:t>
            </a:r>
            <a:r>
              <a:rPr lang="de-DE" sz="1600" dirty="0" smtClean="0"/>
              <a:t> </a:t>
            </a:r>
            <a:r>
              <a:rPr lang="de-DE" sz="1600" dirty="0" err="1" smtClean="0"/>
              <a:t>Erklärvideos</a:t>
            </a:r>
            <a:r>
              <a:rPr lang="de-DE" sz="1600" dirty="0" smtClean="0"/>
              <a:t> zu OER für Medien- und E-</a:t>
            </a:r>
            <a:r>
              <a:rPr lang="de-DE" sz="1600" dirty="0" err="1" smtClean="0"/>
              <a:t>Learningzentren</a:t>
            </a:r>
            <a:r>
              <a:rPr lang="de-DE" sz="1600" dirty="0" smtClean="0"/>
              <a:t> an Hochschulen.</a:t>
            </a:r>
            <a:endParaRPr lang="de-DE" sz="1600" dirty="0" smtClean="0"/>
          </a:p>
          <a:p>
            <a:pPr algn="l"/>
            <a:r>
              <a:rPr lang="de-DE" sz="1600" b="1" dirty="0" smtClean="0"/>
              <a:t>Wie:</a:t>
            </a:r>
            <a:r>
              <a:rPr lang="de-DE" sz="1600" dirty="0" smtClean="0"/>
              <a:t> Audio-visuelle Umsetzung von OER Themen. Fokus liegt auf einfache Erklärungen, Motivieren und Befähigen ins Handeln zu kommen.</a:t>
            </a:r>
          </a:p>
          <a:p>
            <a:pPr algn="l"/>
            <a:r>
              <a:rPr lang="de-DE" sz="1600" b="1" dirty="0" smtClean="0"/>
              <a:t>Warum: </a:t>
            </a:r>
            <a:r>
              <a:rPr lang="de-DE" sz="1600" dirty="0" smtClean="0"/>
              <a:t>Ziel ist es </a:t>
            </a:r>
            <a:r>
              <a:rPr lang="de-DE" sz="1600" dirty="0"/>
              <a:t>Medien- und E-</a:t>
            </a:r>
            <a:r>
              <a:rPr lang="de-DE" sz="1600" dirty="0" err="1"/>
              <a:t>Learningzentren</a:t>
            </a:r>
            <a:r>
              <a:rPr lang="de-DE" sz="1600" dirty="0"/>
              <a:t> an </a:t>
            </a:r>
            <a:r>
              <a:rPr lang="de-DE" sz="1600" dirty="0" smtClean="0"/>
              <a:t>Hochschulen zu Kompetenzpartnern für Hochschullehrende zu machen. OER als sinnvolle Antwort auf Digitalisierung in Lehre und Forschung.  </a:t>
            </a:r>
            <a:endParaRPr lang="de-DE" sz="1600" dirty="0" smtClean="0"/>
          </a:p>
          <a:p>
            <a:pPr algn="l"/>
            <a:r>
              <a:rPr lang="de-DE" sz="1600" b="1" dirty="0" smtClean="0"/>
              <a:t>Lizenzen:</a:t>
            </a:r>
            <a:r>
              <a:rPr lang="de-DE" sz="1600" dirty="0" smtClean="0"/>
              <a:t> Creative </a:t>
            </a:r>
            <a:r>
              <a:rPr lang="de-DE" sz="1600" dirty="0" err="1" smtClean="0"/>
              <a:t>Commons</a:t>
            </a:r>
            <a:r>
              <a:rPr lang="de-DE" sz="1600" dirty="0" smtClean="0"/>
              <a:t> BY SA mit Attribution und Weitergabe unter gleichen Bedingungen</a:t>
            </a:r>
            <a:endParaRPr lang="de-DE" sz="1600" dirty="0" smtClean="0"/>
          </a:p>
          <a:p>
            <a:pPr algn="l"/>
            <a:r>
              <a:rPr lang="de-DE" sz="1600" b="1" dirty="0" smtClean="0"/>
              <a:t>Link</a:t>
            </a:r>
            <a:r>
              <a:rPr lang="de-DE" sz="1600" b="1" dirty="0" smtClean="0"/>
              <a:t>:</a:t>
            </a:r>
            <a:r>
              <a:rPr lang="de-DE" sz="1600" dirty="0"/>
              <a:t> </a:t>
            </a:r>
            <a:r>
              <a:rPr lang="de-DE" sz="1600" dirty="0">
                <a:hlinkClick r:id="rId2"/>
              </a:rPr>
              <a:t>https://</a:t>
            </a:r>
            <a:r>
              <a:rPr lang="de-DE" sz="1600" dirty="0" smtClean="0">
                <a:hlinkClick r:id="rId2"/>
              </a:rPr>
              <a:t>bit.ly/2GxpJK8</a:t>
            </a:r>
            <a:endParaRPr lang="de-DE" sz="1600" dirty="0" smtClean="0"/>
          </a:p>
          <a:p>
            <a:pPr algn="l"/>
            <a:endParaRPr lang="de-DE" sz="1600" dirty="0" smtClean="0"/>
          </a:p>
          <a:p>
            <a:pPr algn="l"/>
            <a:endParaRPr lang="de-DE" sz="1600" dirty="0" smtClean="0"/>
          </a:p>
          <a:p>
            <a:pPr algn="l"/>
            <a:endParaRPr lang="de-DE" sz="1600" dirty="0"/>
          </a:p>
          <a:p>
            <a:pPr algn="l"/>
            <a:endParaRPr lang="de-DE" sz="1600" dirty="0"/>
          </a:p>
        </p:txBody>
      </p:sp>
      <p:sp>
        <p:nvSpPr>
          <p:cNvPr id="4" name="Subtitle 2"/>
          <p:cNvSpPr txBox="1">
            <a:spLocks/>
          </p:cNvSpPr>
          <p:nvPr/>
        </p:nvSpPr>
        <p:spPr>
          <a:xfrm>
            <a:off x="495456" y="6246453"/>
            <a:ext cx="8871567" cy="395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400" dirty="0" smtClean="0"/>
              <a:t>Quellen: </a:t>
            </a:r>
            <a:r>
              <a:rPr lang="de-DE" sz="1400" dirty="0" err="1" smtClean="0"/>
              <a:t>OERinForm</a:t>
            </a:r>
            <a:r>
              <a:rPr lang="de-DE" sz="1400" dirty="0" smtClean="0"/>
              <a:t>, </a:t>
            </a:r>
            <a:r>
              <a:rPr lang="de-DE" sz="1400" dirty="0" err="1" smtClean="0"/>
              <a:t>Youtube</a:t>
            </a:r>
            <a:r>
              <a:rPr lang="de-DE" sz="1400" dirty="0"/>
              <a:t>, </a:t>
            </a:r>
            <a:r>
              <a:rPr lang="de-DE" sz="1400" dirty="0">
                <a:hlinkClick r:id="rId2"/>
              </a:rPr>
              <a:t>https://</a:t>
            </a:r>
            <a:r>
              <a:rPr lang="de-DE" sz="1400" dirty="0" smtClean="0">
                <a:hlinkClick r:id="rId2"/>
              </a:rPr>
              <a:t>bit.ly/2GxpJK8</a:t>
            </a:r>
            <a:r>
              <a:rPr lang="de-DE" sz="1400" dirty="0"/>
              <a:t> und </a:t>
            </a:r>
            <a:r>
              <a:rPr lang="de-DE" sz="1400" dirty="0">
                <a:hlinkClick r:id="rId3"/>
              </a:rPr>
              <a:t>http://</a:t>
            </a:r>
            <a:r>
              <a:rPr lang="de-DE" sz="1400" dirty="0" smtClean="0">
                <a:hlinkClick r:id="rId3"/>
              </a:rPr>
              <a:t>oer.amh-ev.de</a:t>
            </a:r>
            <a:endParaRPr lang="de-DE" sz="1400" dirty="0" smtClean="0"/>
          </a:p>
          <a:p>
            <a:pPr algn="l"/>
            <a:endParaRPr lang="de-DE" sz="1400" dirty="0"/>
          </a:p>
          <a:p>
            <a:pPr algn="l"/>
            <a:r>
              <a:rPr lang="de-DE" sz="1400" dirty="0" smtClean="0"/>
              <a:t> </a:t>
            </a:r>
            <a:endParaRPr lang="de-DE" sz="1400" dirty="0"/>
          </a:p>
        </p:txBody>
      </p:sp>
      <p:pic>
        <p:nvPicPr>
          <p:cNvPr id="5" name="Picture 4"/>
          <p:cNvPicPr>
            <a:picLocks noChangeAspect="1"/>
          </p:cNvPicPr>
          <p:nvPr/>
        </p:nvPicPr>
        <p:blipFill>
          <a:blip r:embed="rId4"/>
          <a:stretch>
            <a:fillRect/>
          </a:stretch>
        </p:blipFill>
        <p:spPr>
          <a:xfrm>
            <a:off x="5825686" y="1191040"/>
            <a:ext cx="6366314" cy="3601843"/>
          </a:xfrm>
          <a:prstGeom prst="rect">
            <a:avLst/>
          </a:prstGeom>
          <a:ln>
            <a:solidFill>
              <a:schemeClr val="bg2"/>
            </a:solidFill>
          </a:ln>
        </p:spPr>
      </p:pic>
    </p:spTree>
    <p:extLst>
      <p:ext uri="{BB962C8B-B14F-4D97-AF65-F5344CB8AC3E}">
        <p14:creationId xmlns:p14="http://schemas.microsoft.com/office/powerpoint/2010/main" val="1914364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10381785" cy="695285"/>
          </a:xfrm>
        </p:spPr>
        <p:txBody>
          <a:bodyPr>
            <a:normAutofit fontScale="90000"/>
          </a:bodyPr>
          <a:lstStyle/>
          <a:p>
            <a:pPr algn="l"/>
            <a:r>
              <a:rPr lang="de-DE" sz="3000" dirty="0" smtClean="0"/>
              <a:t>Beispiele für Open Educational Resources </a:t>
            </a:r>
            <a:r>
              <a:rPr lang="mr-IN" sz="3000" dirty="0" smtClean="0"/>
              <a:t>–</a:t>
            </a:r>
            <a:r>
              <a:rPr lang="de-DE" sz="3000" dirty="0" smtClean="0"/>
              <a:t> </a:t>
            </a:r>
            <a:r>
              <a:rPr lang="de-DE" sz="3000" b="1" dirty="0" smtClean="0"/>
              <a:t>Bilder</a:t>
            </a:r>
            <a:r>
              <a:rPr lang="de-DE" sz="3000" dirty="0" smtClean="0"/>
              <a:t/>
            </a:r>
            <a:br>
              <a:rPr lang="de-DE" sz="3000" dirty="0" smtClean="0"/>
            </a:br>
            <a:endParaRPr lang="de-DE" sz="2000" dirty="0"/>
          </a:p>
        </p:txBody>
      </p:sp>
      <p:sp>
        <p:nvSpPr>
          <p:cNvPr id="3" name="Subtitle 2"/>
          <p:cNvSpPr>
            <a:spLocks noGrp="1"/>
          </p:cNvSpPr>
          <p:nvPr>
            <p:ph type="subTitle" idx="1"/>
          </p:nvPr>
        </p:nvSpPr>
        <p:spPr>
          <a:xfrm>
            <a:off x="264999" y="1191040"/>
            <a:ext cx="5500181" cy="4663349"/>
          </a:xfrm>
        </p:spPr>
        <p:txBody>
          <a:bodyPr>
            <a:noAutofit/>
          </a:bodyPr>
          <a:lstStyle/>
          <a:p>
            <a:pPr algn="l"/>
            <a:r>
              <a:rPr lang="de-DE" sz="1600" b="1" dirty="0" smtClean="0"/>
              <a:t>Wer:</a:t>
            </a:r>
            <a:r>
              <a:rPr lang="de-DE" sz="1600" dirty="0" smtClean="0"/>
              <a:t> Bilderhamster, Holger Hunger</a:t>
            </a:r>
            <a:endParaRPr lang="de-DE" sz="1600" dirty="0" smtClean="0"/>
          </a:p>
          <a:p>
            <a:pPr algn="l"/>
            <a:r>
              <a:rPr lang="de-DE" sz="1600" b="1" dirty="0" smtClean="0"/>
              <a:t>Was:</a:t>
            </a:r>
            <a:r>
              <a:rPr lang="de-DE" sz="1600" dirty="0" smtClean="0"/>
              <a:t> Bilder für Unterricht und Lehre zu unterschiedlichen Kategorien.</a:t>
            </a:r>
            <a:endParaRPr lang="de-DE" sz="1600" dirty="0" smtClean="0"/>
          </a:p>
          <a:p>
            <a:pPr algn="l"/>
            <a:r>
              <a:rPr lang="de-DE" sz="1600" b="1" dirty="0" smtClean="0"/>
              <a:t>Wie:</a:t>
            </a:r>
            <a:r>
              <a:rPr lang="de-DE" sz="1600" dirty="0" smtClean="0"/>
              <a:t> Leicht d</a:t>
            </a:r>
            <a:r>
              <a:rPr lang="de-DE" sz="1600" dirty="0" smtClean="0"/>
              <a:t>urchsuchbare Bilderdatenbank anhand von Schlagwörtern und Kategorien</a:t>
            </a:r>
            <a:r>
              <a:rPr lang="de-DE" sz="1600" dirty="0" smtClean="0"/>
              <a:t>. Der Einsatz der Fotos ist für schulische, private und kommerzielle Zwecke.</a:t>
            </a:r>
          </a:p>
          <a:p>
            <a:pPr algn="l"/>
            <a:r>
              <a:rPr lang="de-DE" sz="1600" b="1" dirty="0" smtClean="0"/>
              <a:t>Warum: </a:t>
            </a:r>
            <a:r>
              <a:rPr lang="de-DE" sz="1600" dirty="0" smtClean="0"/>
              <a:t>Wunsch nach wirklich freien Fotos. Fotos des Initiators wurden durch andere Bildrepositorien aus qualitativen oder künstlerischen Gründen abgelehnt. Die Konsequenz: selber machen!</a:t>
            </a:r>
            <a:endParaRPr lang="de-DE" sz="1600" dirty="0" smtClean="0"/>
          </a:p>
          <a:p>
            <a:pPr algn="l"/>
            <a:r>
              <a:rPr lang="de-DE" sz="1600" b="1" dirty="0" smtClean="0"/>
              <a:t>Lizenzen:</a:t>
            </a:r>
            <a:r>
              <a:rPr lang="de-DE" sz="1600" dirty="0" smtClean="0"/>
              <a:t> Creative </a:t>
            </a:r>
            <a:r>
              <a:rPr lang="de-DE" sz="1600" dirty="0" err="1" smtClean="0"/>
              <a:t>Commons</a:t>
            </a:r>
            <a:r>
              <a:rPr lang="de-DE" sz="1600" dirty="0" smtClean="0"/>
              <a:t> Zero, Public Domain</a:t>
            </a:r>
            <a:endParaRPr lang="de-DE" sz="1600" dirty="0" smtClean="0"/>
          </a:p>
          <a:p>
            <a:pPr algn="l"/>
            <a:r>
              <a:rPr lang="de-DE" sz="1600" b="1" dirty="0" smtClean="0"/>
              <a:t>Link</a:t>
            </a:r>
            <a:r>
              <a:rPr lang="de-DE" sz="1600" b="1" dirty="0" smtClean="0"/>
              <a:t>:</a:t>
            </a:r>
            <a:r>
              <a:rPr lang="de-DE" sz="1600" dirty="0"/>
              <a:t> </a:t>
            </a:r>
            <a:r>
              <a:rPr lang="de-DE" sz="1600" dirty="0">
                <a:hlinkClick r:id="rId2"/>
              </a:rPr>
              <a:t>http://</a:t>
            </a:r>
            <a:r>
              <a:rPr lang="de-DE" sz="1600" dirty="0" smtClean="0">
                <a:hlinkClick r:id="rId2"/>
              </a:rPr>
              <a:t>bilderhamster.de/jalbum/index.html</a:t>
            </a:r>
            <a:endParaRPr lang="de-DE" sz="1600" dirty="0" smtClean="0"/>
          </a:p>
          <a:p>
            <a:pPr algn="l"/>
            <a:endParaRPr lang="de-DE" sz="1600" dirty="0" smtClean="0"/>
          </a:p>
          <a:p>
            <a:pPr algn="l"/>
            <a:endParaRPr lang="de-DE" sz="1600" dirty="0" smtClean="0"/>
          </a:p>
          <a:p>
            <a:pPr algn="l"/>
            <a:endParaRPr lang="de-DE" sz="1600" dirty="0"/>
          </a:p>
          <a:p>
            <a:pPr algn="l"/>
            <a:endParaRPr lang="de-DE" sz="1600" dirty="0"/>
          </a:p>
        </p:txBody>
      </p:sp>
      <p:sp>
        <p:nvSpPr>
          <p:cNvPr id="4" name="Subtitle 2"/>
          <p:cNvSpPr txBox="1">
            <a:spLocks/>
          </p:cNvSpPr>
          <p:nvPr/>
        </p:nvSpPr>
        <p:spPr>
          <a:xfrm>
            <a:off x="495456" y="6246453"/>
            <a:ext cx="8871567" cy="395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400" dirty="0" smtClean="0"/>
              <a:t>Quellen: Holger Hunger, Bilderhamster</a:t>
            </a:r>
            <a:r>
              <a:rPr lang="de-DE" sz="1400" dirty="0"/>
              <a:t>, </a:t>
            </a:r>
            <a:r>
              <a:rPr lang="de-DE" sz="1400" dirty="0">
                <a:hlinkClick r:id="rId2"/>
              </a:rPr>
              <a:t>http://</a:t>
            </a:r>
            <a:r>
              <a:rPr lang="de-DE" sz="1400" dirty="0" smtClean="0">
                <a:hlinkClick r:id="rId2"/>
              </a:rPr>
              <a:t>bilderhamster.de/jalbum/index.html</a:t>
            </a:r>
            <a:endParaRPr lang="de-DE" sz="1400" dirty="0" smtClean="0"/>
          </a:p>
          <a:p>
            <a:pPr algn="l"/>
            <a:endParaRPr lang="de-DE" sz="1400" dirty="0"/>
          </a:p>
          <a:p>
            <a:pPr algn="l"/>
            <a:r>
              <a:rPr lang="de-DE" sz="1400" dirty="0" smtClean="0"/>
              <a:t> </a:t>
            </a:r>
            <a:endParaRPr lang="de-DE" sz="1400" dirty="0"/>
          </a:p>
        </p:txBody>
      </p:sp>
      <p:pic>
        <p:nvPicPr>
          <p:cNvPr id="6" name="Picture 5"/>
          <p:cNvPicPr>
            <a:picLocks noChangeAspect="1"/>
          </p:cNvPicPr>
          <p:nvPr/>
        </p:nvPicPr>
        <p:blipFill>
          <a:blip r:embed="rId3"/>
          <a:stretch>
            <a:fillRect/>
          </a:stretch>
        </p:blipFill>
        <p:spPr>
          <a:xfrm>
            <a:off x="5617344" y="1191040"/>
            <a:ext cx="6445572" cy="3403262"/>
          </a:xfrm>
          <a:prstGeom prst="rect">
            <a:avLst/>
          </a:prstGeom>
        </p:spPr>
      </p:pic>
    </p:spTree>
    <p:extLst>
      <p:ext uri="{BB962C8B-B14F-4D97-AF65-F5344CB8AC3E}">
        <p14:creationId xmlns:p14="http://schemas.microsoft.com/office/powerpoint/2010/main" val="1057972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10381785" cy="695285"/>
          </a:xfrm>
        </p:spPr>
        <p:txBody>
          <a:bodyPr>
            <a:normAutofit fontScale="90000"/>
          </a:bodyPr>
          <a:lstStyle/>
          <a:p>
            <a:pPr algn="l"/>
            <a:r>
              <a:rPr lang="de-DE" sz="3000" dirty="0" smtClean="0"/>
              <a:t>Beispiele für Open Educational Resources </a:t>
            </a:r>
            <a:r>
              <a:rPr lang="mr-IN" sz="3000" dirty="0" smtClean="0"/>
              <a:t>–</a:t>
            </a:r>
            <a:r>
              <a:rPr lang="de-DE" sz="3000" dirty="0" smtClean="0"/>
              <a:t> </a:t>
            </a:r>
            <a:r>
              <a:rPr lang="de-DE" sz="3000" b="1" dirty="0" smtClean="0"/>
              <a:t>Bildungsserver</a:t>
            </a:r>
            <a:r>
              <a:rPr lang="de-DE" sz="3000" dirty="0" smtClean="0"/>
              <a:t/>
            </a:r>
            <a:br>
              <a:rPr lang="de-DE" sz="3000" dirty="0" smtClean="0"/>
            </a:br>
            <a:endParaRPr lang="de-DE" sz="2000" dirty="0"/>
          </a:p>
        </p:txBody>
      </p:sp>
      <p:sp>
        <p:nvSpPr>
          <p:cNvPr id="3" name="Subtitle 2"/>
          <p:cNvSpPr>
            <a:spLocks noGrp="1"/>
          </p:cNvSpPr>
          <p:nvPr>
            <p:ph type="subTitle" idx="1"/>
          </p:nvPr>
        </p:nvSpPr>
        <p:spPr>
          <a:xfrm>
            <a:off x="264999" y="1191040"/>
            <a:ext cx="5500181" cy="4663349"/>
          </a:xfrm>
        </p:spPr>
        <p:txBody>
          <a:bodyPr>
            <a:noAutofit/>
          </a:bodyPr>
          <a:lstStyle/>
          <a:p>
            <a:pPr algn="l"/>
            <a:r>
              <a:rPr lang="de-DE" sz="1600" b="1" dirty="0" smtClean="0"/>
              <a:t>Wer:</a:t>
            </a:r>
            <a:r>
              <a:rPr lang="de-DE" sz="1600" dirty="0" smtClean="0"/>
              <a:t> Landesbildungsserver BW, Institut für Schulentwicklung</a:t>
            </a:r>
            <a:endParaRPr lang="de-DE" sz="1600" dirty="0" smtClean="0"/>
          </a:p>
          <a:p>
            <a:pPr algn="l"/>
            <a:r>
              <a:rPr lang="de-DE" sz="1600" b="1" dirty="0" smtClean="0"/>
              <a:t>Was: </a:t>
            </a:r>
            <a:r>
              <a:rPr lang="de-DE" sz="1600" dirty="0" smtClean="0"/>
              <a:t>Freinutzbares Material für Unterricht und Lehre</a:t>
            </a:r>
            <a:r>
              <a:rPr lang="de-DE" sz="1600" dirty="0" smtClean="0"/>
              <a:t>.</a:t>
            </a:r>
            <a:endParaRPr lang="de-DE" sz="1600" dirty="0" smtClean="0"/>
          </a:p>
          <a:p>
            <a:pPr algn="l"/>
            <a:r>
              <a:rPr lang="de-DE" sz="1600" b="1" dirty="0" smtClean="0"/>
              <a:t>Wie:</a:t>
            </a:r>
            <a:r>
              <a:rPr lang="de-DE" sz="1600" dirty="0" smtClean="0"/>
              <a:t> Durchsuchbares Repositorium organisiert und verwaltet durch das Institut für Schulentwicklung. Mitarbeit durch Lehrende erwünscht. Finden, Nutzen und Weiterverarbeiten der Inhalte werden gefördert. </a:t>
            </a:r>
          </a:p>
          <a:p>
            <a:pPr algn="l"/>
            <a:r>
              <a:rPr lang="de-DE" sz="1600" b="1" dirty="0" smtClean="0"/>
              <a:t>Warum: </a:t>
            </a:r>
            <a:r>
              <a:rPr lang="de-DE" sz="1600" dirty="0" smtClean="0"/>
              <a:t>Als institutionelle Antwort auf die Digitalisierung an Schulen.</a:t>
            </a:r>
            <a:endParaRPr lang="de-DE" sz="1600" dirty="0" smtClean="0"/>
          </a:p>
          <a:p>
            <a:pPr algn="l"/>
            <a:r>
              <a:rPr lang="de-DE" sz="1600" b="1" dirty="0" smtClean="0"/>
              <a:t>Lizenzen:</a:t>
            </a:r>
            <a:r>
              <a:rPr lang="de-DE" sz="1600" dirty="0" smtClean="0"/>
              <a:t> Creative </a:t>
            </a:r>
            <a:r>
              <a:rPr lang="de-DE" sz="1600" dirty="0" err="1" smtClean="0"/>
              <a:t>Commons</a:t>
            </a:r>
            <a:r>
              <a:rPr lang="de-DE" sz="1600" dirty="0" smtClean="0"/>
              <a:t> BY, Attribution</a:t>
            </a:r>
            <a:endParaRPr lang="de-DE" sz="1600" dirty="0" smtClean="0"/>
          </a:p>
          <a:p>
            <a:pPr algn="l"/>
            <a:r>
              <a:rPr lang="de-DE" sz="1600" b="1" dirty="0" smtClean="0"/>
              <a:t>Link</a:t>
            </a:r>
            <a:r>
              <a:rPr lang="de-DE" sz="1600" b="1" dirty="0" smtClean="0"/>
              <a:t>:</a:t>
            </a:r>
            <a:r>
              <a:rPr lang="de-DE" sz="1600" dirty="0"/>
              <a:t> </a:t>
            </a:r>
            <a:r>
              <a:rPr lang="de-DE" sz="1600" dirty="0">
                <a:hlinkClick r:id="rId2"/>
              </a:rPr>
              <a:t>http://</a:t>
            </a:r>
            <a:r>
              <a:rPr lang="de-DE" sz="1600" dirty="0" smtClean="0">
                <a:hlinkClick r:id="rId2"/>
              </a:rPr>
              <a:t>www.schule-bw.de</a:t>
            </a:r>
            <a:endParaRPr lang="de-DE" sz="1600" dirty="0" smtClean="0"/>
          </a:p>
          <a:p>
            <a:pPr algn="l"/>
            <a:endParaRPr lang="de-DE" sz="1600" dirty="0" smtClean="0"/>
          </a:p>
          <a:p>
            <a:pPr algn="l"/>
            <a:endParaRPr lang="de-DE" sz="1600" dirty="0" smtClean="0"/>
          </a:p>
          <a:p>
            <a:pPr algn="l"/>
            <a:endParaRPr lang="de-DE" sz="1600" dirty="0" smtClean="0"/>
          </a:p>
          <a:p>
            <a:pPr algn="l"/>
            <a:endParaRPr lang="de-DE" sz="1600" dirty="0"/>
          </a:p>
          <a:p>
            <a:pPr algn="l"/>
            <a:endParaRPr lang="de-DE" sz="1600" dirty="0"/>
          </a:p>
        </p:txBody>
      </p:sp>
      <p:sp>
        <p:nvSpPr>
          <p:cNvPr id="4" name="Subtitle 2"/>
          <p:cNvSpPr txBox="1">
            <a:spLocks/>
          </p:cNvSpPr>
          <p:nvPr/>
        </p:nvSpPr>
        <p:spPr>
          <a:xfrm>
            <a:off x="495456" y="6246453"/>
            <a:ext cx="8871567" cy="395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400" dirty="0" smtClean="0"/>
              <a:t>Quellen: Landesbildungsserver Baden-Württemberg</a:t>
            </a:r>
            <a:r>
              <a:rPr lang="de-DE" sz="1400" dirty="0"/>
              <a:t>, </a:t>
            </a:r>
            <a:r>
              <a:rPr lang="de-DE" sz="1400" dirty="0">
                <a:hlinkClick r:id="rId2"/>
              </a:rPr>
              <a:t>http://</a:t>
            </a:r>
            <a:r>
              <a:rPr lang="de-DE" sz="1400" dirty="0" smtClean="0">
                <a:hlinkClick r:id="rId2"/>
              </a:rPr>
              <a:t>www.schule-bw.de</a:t>
            </a:r>
            <a:endParaRPr lang="de-DE" sz="1400" dirty="0" smtClean="0"/>
          </a:p>
          <a:p>
            <a:pPr algn="l"/>
            <a:endParaRPr lang="de-DE" sz="1400" dirty="0" smtClean="0"/>
          </a:p>
          <a:p>
            <a:pPr algn="l"/>
            <a:endParaRPr lang="de-DE" sz="1400" dirty="0"/>
          </a:p>
          <a:p>
            <a:pPr algn="l"/>
            <a:r>
              <a:rPr lang="de-DE" sz="1400" dirty="0" smtClean="0"/>
              <a:t> </a:t>
            </a:r>
            <a:endParaRPr lang="de-DE" sz="1400" dirty="0"/>
          </a:p>
        </p:txBody>
      </p:sp>
      <p:pic>
        <p:nvPicPr>
          <p:cNvPr id="5" name="Picture 4"/>
          <p:cNvPicPr>
            <a:picLocks noChangeAspect="1"/>
          </p:cNvPicPr>
          <p:nvPr/>
        </p:nvPicPr>
        <p:blipFill>
          <a:blip r:embed="rId3"/>
          <a:stretch>
            <a:fillRect/>
          </a:stretch>
        </p:blipFill>
        <p:spPr>
          <a:xfrm>
            <a:off x="5644813" y="1191040"/>
            <a:ext cx="6173806" cy="3501483"/>
          </a:xfrm>
          <a:prstGeom prst="rect">
            <a:avLst/>
          </a:prstGeom>
          <a:ln>
            <a:solidFill>
              <a:schemeClr val="bg2"/>
            </a:solidFill>
          </a:ln>
        </p:spPr>
      </p:pic>
    </p:spTree>
    <p:extLst>
      <p:ext uri="{BB962C8B-B14F-4D97-AF65-F5344CB8AC3E}">
        <p14:creationId xmlns:p14="http://schemas.microsoft.com/office/powerpoint/2010/main" val="725876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10381785" cy="695285"/>
          </a:xfrm>
        </p:spPr>
        <p:txBody>
          <a:bodyPr>
            <a:normAutofit fontScale="90000"/>
          </a:bodyPr>
          <a:lstStyle/>
          <a:p>
            <a:pPr algn="l"/>
            <a:r>
              <a:rPr lang="de-DE" sz="3000" dirty="0" smtClean="0"/>
              <a:t>Beispiele für Open Educational Resources </a:t>
            </a:r>
            <a:r>
              <a:rPr lang="mr-IN" sz="3000" dirty="0" smtClean="0"/>
              <a:t>–</a:t>
            </a:r>
            <a:r>
              <a:rPr lang="de-DE" sz="3000" dirty="0" smtClean="0"/>
              <a:t> </a:t>
            </a:r>
            <a:r>
              <a:rPr lang="de-DE" sz="3000" b="1" dirty="0" smtClean="0"/>
              <a:t>Suchmaschine</a:t>
            </a:r>
            <a:r>
              <a:rPr lang="de-DE" sz="3000" dirty="0" smtClean="0"/>
              <a:t/>
            </a:r>
            <a:br>
              <a:rPr lang="de-DE" sz="3000" dirty="0" smtClean="0"/>
            </a:br>
            <a:endParaRPr lang="de-DE" sz="2000" dirty="0"/>
          </a:p>
        </p:txBody>
      </p:sp>
      <p:sp>
        <p:nvSpPr>
          <p:cNvPr id="3" name="Subtitle 2"/>
          <p:cNvSpPr>
            <a:spLocks noGrp="1"/>
          </p:cNvSpPr>
          <p:nvPr>
            <p:ph type="subTitle" idx="1"/>
          </p:nvPr>
        </p:nvSpPr>
        <p:spPr>
          <a:xfrm>
            <a:off x="264999" y="1191040"/>
            <a:ext cx="5500181" cy="4663349"/>
          </a:xfrm>
        </p:spPr>
        <p:txBody>
          <a:bodyPr>
            <a:noAutofit/>
          </a:bodyPr>
          <a:lstStyle/>
          <a:p>
            <a:pPr algn="l"/>
            <a:r>
              <a:rPr lang="de-DE" sz="1600" b="1" dirty="0" smtClean="0"/>
              <a:t>Wer:</a:t>
            </a:r>
            <a:r>
              <a:rPr lang="de-DE" sz="1600" dirty="0" smtClean="0"/>
              <a:t> </a:t>
            </a:r>
            <a:r>
              <a:rPr lang="de-DE" sz="1600" dirty="0" err="1" smtClean="0"/>
              <a:t>OERhörnchen</a:t>
            </a:r>
            <a:r>
              <a:rPr lang="de-DE" sz="1600" dirty="0" smtClean="0"/>
              <a:t>, Matthias </a:t>
            </a:r>
            <a:r>
              <a:rPr lang="de-DE" sz="1600" dirty="0" err="1" smtClean="0"/>
              <a:t>Andrasch</a:t>
            </a:r>
            <a:endParaRPr lang="de-DE" sz="1600" dirty="0" smtClean="0"/>
          </a:p>
          <a:p>
            <a:pPr algn="l"/>
            <a:r>
              <a:rPr lang="de-DE" sz="1600" b="1" dirty="0" smtClean="0"/>
              <a:t>Was:</a:t>
            </a:r>
            <a:r>
              <a:rPr lang="de-DE" sz="1600" dirty="0" smtClean="0"/>
              <a:t> Suchmaschine für OER.</a:t>
            </a:r>
            <a:endParaRPr lang="de-DE" sz="1600" dirty="0" smtClean="0"/>
          </a:p>
          <a:p>
            <a:pPr algn="l"/>
            <a:r>
              <a:rPr lang="de-DE" sz="1600" b="1" dirty="0" smtClean="0"/>
              <a:t>Wie:</a:t>
            </a:r>
            <a:r>
              <a:rPr lang="de-DE" sz="1600" dirty="0" smtClean="0"/>
              <a:t> Suche anhand von Begriffen &amp; Co. </a:t>
            </a:r>
            <a:r>
              <a:rPr lang="de-DE" sz="1600" dirty="0"/>
              <a:t>m</a:t>
            </a:r>
            <a:r>
              <a:rPr lang="de-DE" sz="1600" dirty="0" smtClean="0"/>
              <a:t>it dem Fokus auf freie Lizenzen. Inhalte mit maschinenlesbaren Creative </a:t>
            </a:r>
            <a:r>
              <a:rPr lang="de-DE" sz="1600" dirty="0" err="1" smtClean="0"/>
              <a:t>Commons</a:t>
            </a:r>
            <a:r>
              <a:rPr lang="de-DE" sz="1600" dirty="0" smtClean="0"/>
              <a:t> Lizenzen werden durch die Suche dargestellt. Auswahl nach deutschsprachigen OER Angeboten möglich. </a:t>
            </a:r>
          </a:p>
          <a:p>
            <a:pPr algn="l"/>
            <a:r>
              <a:rPr lang="de-DE" sz="1600" b="1" dirty="0" smtClean="0"/>
              <a:t>Warum: </a:t>
            </a:r>
            <a:r>
              <a:rPr lang="de-DE" sz="1600" dirty="0" smtClean="0"/>
              <a:t>Einen benutzerfreundlichen, schnellen Zugang zu OER Inhalt schaffen. </a:t>
            </a:r>
            <a:endParaRPr lang="de-DE" sz="1600" dirty="0" smtClean="0"/>
          </a:p>
          <a:p>
            <a:pPr algn="l"/>
            <a:r>
              <a:rPr lang="de-DE" sz="1600" b="1" dirty="0" smtClean="0"/>
              <a:t>Lizenzen:</a:t>
            </a:r>
            <a:r>
              <a:rPr lang="de-DE" sz="1600" dirty="0" smtClean="0"/>
              <a:t> OER-konforme Creative </a:t>
            </a:r>
            <a:r>
              <a:rPr lang="de-DE" sz="1600" dirty="0" err="1" smtClean="0"/>
              <a:t>Commons</a:t>
            </a:r>
            <a:r>
              <a:rPr lang="de-DE" sz="1600" dirty="0" smtClean="0"/>
              <a:t> wie CC Zero, CC BY und CC BY SA.</a:t>
            </a:r>
            <a:endParaRPr lang="de-DE" sz="1600" dirty="0" smtClean="0"/>
          </a:p>
          <a:p>
            <a:pPr algn="l"/>
            <a:r>
              <a:rPr lang="de-DE" sz="1600" b="1" dirty="0" smtClean="0"/>
              <a:t>Link</a:t>
            </a:r>
            <a:r>
              <a:rPr lang="de-DE" sz="1600" b="1" dirty="0" smtClean="0"/>
              <a:t>:</a:t>
            </a:r>
            <a:r>
              <a:rPr lang="de-DE" sz="1600" dirty="0"/>
              <a:t> </a:t>
            </a:r>
            <a:r>
              <a:rPr lang="de-DE" sz="1600" dirty="0">
                <a:hlinkClick r:id="rId2"/>
              </a:rPr>
              <a:t>https://</a:t>
            </a:r>
            <a:r>
              <a:rPr lang="de-DE" sz="1600" dirty="0" smtClean="0">
                <a:hlinkClick r:id="rId2"/>
              </a:rPr>
              <a:t>oerhoernchen.de</a:t>
            </a:r>
            <a:endParaRPr lang="de-DE" sz="1600" dirty="0" smtClean="0"/>
          </a:p>
          <a:p>
            <a:pPr algn="l"/>
            <a:endParaRPr lang="de-DE" sz="1600" dirty="0" smtClean="0"/>
          </a:p>
          <a:p>
            <a:pPr algn="l"/>
            <a:endParaRPr lang="de-DE" sz="1600" dirty="0" smtClean="0"/>
          </a:p>
          <a:p>
            <a:pPr algn="l"/>
            <a:endParaRPr lang="de-DE" sz="1600" dirty="0" smtClean="0"/>
          </a:p>
          <a:p>
            <a:pPr algn="l"/>
            <a:endParaRPr lang="de-DE" sz="1600" dirty="0"/>
          </a:p>
          <a:p>
            <a:pPr algn="l"/>
            <a:endParaRPr lang="de-DE" sz="1600" dirty="0"/>
          </a:p>
        </p:txBody>
      </p:sp>
      <p:sp>
        <p:nvSpPr>
          <p:cNvPr id="4" name="Subtitle 2"/>
          <p:cNvSpPr txBox="1">
            <a:spLocks/>
          </p:cNvSpPr>
          <p:nvPr/>
        </p:nvSpPr>
        <p:spPr>
          <a:xfrm>
            <a:off x="495456" y="6246453"/>
            <a:ext cx="8871567" cy="3959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400" dirty="0" smtClean="0"/>
              <a:t>Quellen: </a:t>
            </a:r>
            <a:r>
              <a:rPr lang="de-DE" sz="1400" dirty="0" err="1" smtClean="0"/>
              <a:t>OERhörnchen</a:t>
            </a:r>
            <a:r>
              <a:rPr lang="de-DE" sz="1400" dirty="0"/>
              <a:t>, </a:t>
            </a:r>
            <a:r>
              <a:rPr lang="de-DE" sz="1400" dirty="0">
                <a:hlinkClick r:id="rId2"/>
              </a:rPr>
              <a:t>https://</a:t>
            </a:r>
            <a:r>
              <a:rPr lang="de-DE" sz="1400" dirty="0" smtClean="0">
                <a:hlinkClick r:id="rId2"/>
              </a:rPr>
              <a:t>oerhoernchen.de</a:t>
            </a:r>
            <a:r>
              <a:rPr lang="de-DE" sz="1400" dirty="0"/>
              <a:t> und </a:t>
            </a:r>
            <a:r>
              <a:rPr lang="de-DE" sz="1400" dirty="0">
                <a:hlinkClick r:id="rId3"/>
              </a:rPr>
              <a:t>https://matthias-andrasch.de/2017/about-me</a:t>
            </a:r>
            <a:r>
              <a:rPr lang="de-DE" sz="1400" dirty="0" smtClean="0">
                <a:hlinkClick r:id="rId3"/>
              </a:rPr>
              <a:t>/</a:t>
            </a:r>
            <a:endParaRPr lang="de-DE" sz="1400" dirty="0" smtClean="0"/>
          </a:p>
          <a:p>
            <a:pPr algn="l"/>
            <a:endParaRPr lang="de-DE" sz="1400" dirty="0" smtClean="0"/>
          </a:p>
          <a:p>
            <a:pPr algn="l"/>
            <a:endParaRPr lang="de-DE" sz="1400" dirty="0" smtClean="0"/>
          </a:p>
          <a:p>
            <a:pPr algn="l"/>
            <a:endParaRPr lang="de-DE" sz="1400" dirty="0"/>
          </a:p>
          <a:p>
            <a:pPr algn="l"/>
            <a:r>
              <a:rPr lang="de-DE" sz="1400" dirty="0" smtClean="0"/>
              <a:t> </a:t>
            </a:r>
            <a:endParaRPr lang="de-DE" sz="1400" dirty="0"/>
          </a:p>
        </p:txBody>
      </p:sp>
      <p:pic>
        <p:nvPicPr>
          <p:cNvPr id="5" name="Picture 4"/>
          <p:cNvPicPr>
            <a:picLocks noChangeAspect="1"/>
          </p:cNvPicPr>
          <p:nvPr/>
        </p:nvPicPr>
        <p:blipFill>
          <a:blip r:embed="rId4"/>
          <a:stretch>
            <a:fillRect/>
          </a:stretch>
        </p:blipFill>
        <p:spPr>
          <a:xfrm>
            <a:off x="5663151" y="1191040"/>
            <a:ext cx="6438553" cy="3169087"/>
          </a:xfrm>
          <a:prstGeom prst="rect">
            <a:avLst/>
          </a:prstGeom>
        </p:spPr>
      </p:pic>
      <p:pic>
        <p:nvPicPr>
          <p:cNvPr id="7" name="Picture 6"/>
          <p:cNvPicPr>
            <a:picLocks noChangeAspect="1"/>
          </p:cNvPicPr>
          <p:nvPr/>
        </p:nvPicPr>
        <p:blipFill>
          <a:blip r:embed="rId5"/>
          <a:stretch>
            <a:fillRect/>
          </a:stretch>
        </p:blipFill>
        <p:spPr>
          <a:xfrm>
            <a:off x="8307657" y="3557937"/>
            <a:ext cx="3701247" cy="2626983"/>
          </a:xfrm>
          <a:prstGeom prst="rect">
            <a:avLst/>
          </a:prstGeom>
          <a:ln>
            <a:solidFill>
              <a:schemeClr val="bg2"/>
            </a:solidFill>
          </a:ln>
        </p:spPr>
      </p:pic>
    </p:spTree>
    <p:extLst>
      <p:ext uri="{BB962C8B-B14F-4D97-AF65-F5344CB8AC3E}">
        <p14:creationId xmlns:p14="http://schemas.microsoft.com/office/powerpoint/2010/main" val="177793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2091</TotalTime>
  <Words>867</Words>
  <Application>Microsoft Macintosh PowerPoint</Application>
  <PresentationFormat>Widescreen</PresentationFormat>
  <Paragraphs>105</Paragraphs>
  <Slides>10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Calibri</vt:lpstr>
      <vt:lpstr>Arial</vt:lpstr>
      <vt:lpstr>Office Theme</vt:lpstr>
      <vt:lpstr>PowerPoint Presentation</vt:lpstr>
      <vt:lpstr>Beispiele für Open Educational Resources – Onlinekurse </vt:lpstr>
      <vt:lpstr>Beispiele für Open Educational Resources – Onlinekurse </vt:lpstr>
      <vt:lpstr>Beispiele für Open Educational Resources – Onlinelernplattform </vt:lpstr>
      <vt:lpstr>Beispiele für Open Educational Resources – Videos </vt:lpstr>
      <vt:lpstr>Beispiele für Open Educational Resources – Videos </vt:lpstr>
      <vt:lpstr>Beispiele für Open Educational Resources – Bilder </vt:lpstr>
      <vt:lpstr>Beispiele für Open Educational Resources – Bildungsserver </vt:lpstr>
      <vt:lpstr>Beispiele für Open Educational Resources – Suchmaschine </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Hanno Langfelder</dc:creator>
  <cp:lastModifiedBy>Hanno Langfelder</cp:lastModifiedBy>
  <cp:revision>89</cp:revision>
  <cp:lastPrinted>2018-01-31T09:46:18Z</cp:lastPrinted>
  <dcterms:created xsi:type="dcterms:W3CDTF">2018-01-25T13:23:41Z</dcterms:created>
  <dcterms:modified xsi:type="dcterms:W3CDTF">2018-04-04T07:18:52Z</dcterms:modified>
</cp:coreProperties>
</file>